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48"/>
  </p:notesMasterIdLst>
  <p:sldIdLst>
    <p:sldId id="257" r:id="rId3"/>
    <p:sldId id="282" r:id="rId4"/>
    <p:sldId id="283" r:id="rId5"/>
    <p:sldId id="284" r:id="rId6"/>
    <p:sldId id="854" r:id="rId7"/>
    <p:sldId id="319" r:id="rId8"/>
    <p:sldId id="267" r:id="rId9"/>
    <p:sldId id="268" r:id="rId10"/>
    <p:sldId id="855" r:id="rId11"/>
    <p:sldId id="868" r:id="rId12"/>
    <p:sldId id="260" r:id="rId13"/>
    <p:sldId id="258" r:id="rId14"/>
    <p:sldId id="281" r:id="rId15"/>
    <p:sldId id="279" r:id="rId16"/>
    <p:sldId id="259" r:id="rId17"/>
    <p:sldId id="856" r:id="rId18"/>
    <p:sldId id="261" r:id="rId19"/>
    <p:sldId id="262" r:id="rId20"/>
    <p:sldId id="866" r:id="rId21"/>
    <p:sldId id="263" r:id="rId22"/>
    <p:sldId id="865" r:id="rId23"/>
    <p:sldId id="862" r:id="rId24"/>
    <p:sldId id="863" r:id="rId25"/>
    <p:sldId id="285" r:id="rId26"/>
    <p:sldId id="286" r:id="rId27"/>
    <p:sldId id="264" r:id="rId28"/>
    <p:sldId id="265" r:id="rId29"/>
    <p:sldId id="266" r:id="rId30"/>
    <p:sldId id="857" r:id="rId31"/>
    <p:sldId id="858" r:id="rId32"/>
    <p:sldId id="269" r:id="rId33"/>
    <p:sldId id="270" r:id="rId34"/>
    <p:sldId id="271" r:id="rId35"/>
    <p:sldId id="272" r:id="rId36"/>
    <p:sldId id="273" r:id="rId37"/>
    <p:sldId id="274" r:id="rId38"/>
    <p:sldId id="867" r:id="rId39"/>
    <p:sldId id="276" r:id="rId40"/>
    <p:sldId id="277" r:id="rId41"/>
    <p:sldId id="278" r:id="rId42"/>
    <p:sldId id="859" r:id="rId43"/>
    <p:sldId id="860" r:id="rId44"/>
    <p:sldId id="861" r:id="rId45"/>
    <p:sldId id="275" r:id="rId46"/>
    <p:sldId id="864" r:id="rId47"/>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ratos Kourtzanidis" userId="371420b95ced974f" providerId="Windows Live" clId="Web-{3A428123-1176-4217-8087-02B6CE41B8B2}"/>
    <pc:docChg chg="addSld delSld modSld sldOrd">
      <pc:chgData name="Stratos Kourtzanidis" userId="371420b95ced974f" providerId="Windows Live" clId="Web-{3A428123-1176-4217-8087-02B6CE41B8B2}" dt="2019-03-30T07:08:52.578" v="12"/>
      <pc:docMkLst>
        <pc:docMk/>
      </pc:docMkLst>
      <pc:sldChg chg="ord">
        <pc:chgData name="Stratos Kourtzanidis" userId="371420b95ced974f" providerId="Windows Live" clId="Web-{3A428123-1176-4217-8087-02B6CE41B8B2}" dt="2019-03-30T07:01:22.651" v="9"/>
        <pc:sldMkLst>
          <pc:docMk/>
          <pc:sldMk cId="0" sldId="263"/>
        </pc:sldMkLst>
      </pc:sldChg>
      <pc:sldChg chg="del">
        <pc:chgData name="Stratos Kourtzanidis" userId="371420b95ced974f" providerId="Windows Live" clId="Web-{3A428123-1176-4217-8087-02B6CE41B8B2}" dt="2019-03-30T06:59:06.477" v="8"/>
        <pc:sldMkLst>
          <pc:docMk/>
          <pc:sldMk cId="0" sldId="280"/>
        </pc:sldMkLst>
      </pc:sldChg>
      <pc:sldChg chg="modNotes">
        <pc:chgData name="Stratos Kourtzanidis" userId="371420b95ced974f" providerId="Windows Live" clId="Web-{3A428123-1176-4217-8087-02B6CE41B8B2}" dt="2019-03-30T06:57:20.913" v="1"/>
        <pc:sldMkLst>
          <pc:docMk/>
          <pc:sldMk cId="1704536335" sldId="283"/>
        </pc:sldMkLst>
      </pc:sldChg>
      <pc:sldChg chg="ord">
        <pc:chgData name="Stratos Kourtzanidis" userId="371420b95ced974f" providerId="Windows Live" clId="Web-{3A428123-1176-4217-8087-02B6CE41B8B2}" dt="2019-03-30T07:08:52.578" v="12"/>
        <pc:sldMkLst>
          <pc:docMk/>
          <pc:sldMk cId="0" sldId="285"/>
        </pc:sldMkLst>
      </pc:sldChg>
      <pc:sldChg chg="ord">
        <pc:chgData name="Stratos Kourtzanidis" userId="371420b95ced974f" providerId="Windows Live" clId="Web-{3A428123-1176-4217-8087-02B6CE41B8B2}" dt="2019-03-30T07:08:52.578" v="11"/>
        <pc:sldMkLst>
          <pc:docMk/>
          <pc:sldMk cId="0" sldId="286"/>
        </pc:sldMkLst>
      </pc:sldChg>
      <pc:sldChg chg="ord">
        <pc:chgData name="Stratos Kourtzanidis" userId="371420b95ced974f" providerId="Windows Live" clId="Web-{3A428123-1176-4217-8087-02B6CE41B8B2}" dt="2019-03-30T07:01:37.057" v="10"/>
        <pc:sldMkLst>
          <pc:docMk/>
          <pc:sldMk cId="3008999161" sldId="866"/>
        </pc:sldMkLst>
      </pc:sldChg>
      <pc:sldChg chg="addSp modSp new">
        <pc:chgData name="Stratos Kourtzanidis" userId="371420b95ced974f" providerId="Windows Live" clId="Web-{3A428123-1176-4217-8087-02B6CE41B8B2}" dt="2019-03-30T06:58:52.305" v="7" actId="14100"/>
        <pc:sldMkLst>
          <pc:docMk/>
          <pc:sldMk cId="3997472788" sldId="868"/>
        </pc:sldMkLst>
        <pc:picChg chg="add mod">
          <ac:chgData name="Stratos Kourtzanidis" userId="371420b95ced974f" providerId="Windows Live" clId="Web-{3A428123-1176-4217-8087-02B6CE41B8B2}" dt="2019-03-30T06:58:52.305" v="7" actId="14100"/>
          <ac:picMkLst>
            <pc:docMk/>
            <pc:sldMk cId="3997472788" sldId="868"/>
            <ac:picMk id="2" creationId="{AA12D22A-4293-4DB3-B0D0-B476DE14A69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08A0D-1F2C-4BE3-97FA-0A5E1C7BAF33}" type="datetimeFigureOut">
              <a:rPr lang="el-GR" smtClean="0"/>
              <a:t>30/3/2019</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18F00-F70F-471D-9666-CC922BD81225}" type="slidenum">
              <a:rPr lang="el-GR" smtClean="0"/>
              <a:t>‹#›</a:t>
            </a:fld>
            <a:endParaRPr lang="el-GR"/>
          </a:p>
        </p:txBody>
      </p:sp>
    </p:spTree>
    <p:extLst>
      <p:ext uri="{BB962C8B-B14F-4D97-AF65-F5344CB8AC3E}">
        <p14:creationId xmlns:p14="http://schemas.microsoft.com/office/powerpoint/2010/main" val="216741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87FAE-DBB4-304A-85B6-C3B042B13B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640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.NET Standard library. This means not only are your .NET skills portable, but your </a:t>
            </a:r>
            <a:r>
              <a:rPr lang="en-US" i="1" dirty="0"/>
              <a:t>actual code </a:t>
            </a:r>
            <a:r>
              <a:rPr lang="en-US" dirty="0"/>
              <a:t>is portable no matter what you’re building. This makes it easy to share reusable components (called libraries) across the breadth of applications people build. </a:t>
            </a:r>
            <a:endParaRPr lang="el-GR"/>
          </a:p>
          <a:p>
            <a:r>
              <a:rPr lang="en-US" dirty="0"/>
              <a:t>Additionally, there are a broad set of development tools that makes it really productive to write, debug, build and manage code bases. </a:t>
            </a:r>
            <a:endParaRPr lang="el-GR" dirty="0"/>
          </a:p>
          <a:p>
            <a:endParaRPr lang="en-US" dirty="0">
              <a:cs typeface="Calibri"/>
            </a:endParaRPr>
          </a:p>
        </p:txBody>
      </p:sp>
      <p:sp>
        <p:nvSpPr>
          <p:cNvPr id="4" name="Θέση αριθμού διαφάνειας 3"/>
          <p:cNvSpPr>
            <a:spLocks noGrp="1"/>
          </p:cNvSpPr>
          <p:nvPr>
            <p:ph type="sldNum" sz="quarter" idx="5"/>
          </p:nvPr>
        </p:nvSpPr>
        <p:spPr/>
        <p:txBody>
          <a:bodyPr/>
          <a:lstStyle/>
          <a:p>
            <a:fld id="{C9E18F00-F70F-471D-9666-CC922BD81225}" type="slidenum">
              <a:rPr lang="el-GR" smtClean="0"/>
              <a:t>‹#›</a:t>
            </a:fld>
            <a:endParaRPr lang="el-GR"/>
          </a:p>
        </p:txBody>
      </p:sp>
    </p:spTree>
    <p:extLst>
      <p:ext uri="{BB962C8B-B14F-4D97-AF65-F5344CB8AC3E}">
        <p14:creationId xmlns:p14="http://schemas.microsoft.com/office/powerpoint/2010/main" val="116518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5</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7</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June 5</a:t>
            </a:r>
            <a:r>
              <a:rPr lang="en-US" baseline="30000" dirty="0"/>
              <a:t>th</a:t>
            </a:r>
            <a:r>
              <a:rPr lang="en-US" dirty="0"/>
              <a:t> 2017, CNCF</a:t>
            </a:r>
            <a:r>
              <a:rPr lang="en-US" baseline="0" dirty="0"/>
              <a:t> released an analysis of the top 30 highest velocity open source projects today.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t>
            </a:r>
          </a:p>
          <a:p>
            <a:endParaRPr lang="en-US" baseline="0" dirty="0"/>
          </a:p>
          <a:p>
            <a:pPr defTabSz="966501">
              <a:defRPr/>
            </a:pPr>
            <a:r>
              <a:rPr lang="en-US" baseline="0" dirty="0"/>
              <a:t>Updated live: https://cdn.rawgit.com/cncf/velocity/d6f852d9/charts/top_30_bubble_chart_2017.html </a:t>
            </a:r>
            <a:endParaRPr lang="en-US" dirty="0"/>
          </a:p>
          <a:p>
            <a:endParaRPr lang="en-US" dirty="0"/>
          </a:p>
        </p:txBody>
      </p:sp>
      <p:sp>
        <p:nvSpPr>
          <p:cNvPr id="4" name="Slide Number Placeholder 3"/>
          <p:cNvSpPr>
            <a:spLocks noGrp="1"/>
          </p:cNvSpPr>
          <p:nvPr>
            <p:ph type="sldNum" sz="quarter" idx="10"/>
          </p:nvPr>
        </p:nvSpPr>
        <p:spPr/>
        <p:txBody>
          <a:bodyPr/>
          <a:lstStyle/>
          <a:p>
            <a:pPr defTabSz="966501">
              <a:defRPr/>
            </a:pPr>
            <a:fld id="{EBAD7DCF-4954-42D1-825D-68A0F61615A4}" type="slidenum">
              <a:rPr lang="en-US">
                <a:solidFill>
                  <a:prstClr val="black"/>
                </a:solidFill>
                <a:latin typeface="Calibri" panose="020F0502020204030204"/>
              </a:rPr>
              <a:pPr defTabSz="966501">
                <a:defRPr/>
              </a:pPr>
              <a:t>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5D26D21F-3566-4A31-9CF4-64F7531D051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38198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9</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2"/>
          <p:cNvSpPr>
            <a:spLocks noGrp="1"/>
          </p:cNvSpPr>
          <p:nvPr>
            <p:ph type="pic" idx="13"/>
          </p:nvPr>
        </p:nvSpPr>
        <p:spPr>
          <a:xfrm>
            <a:off x="0" y="0"/>
            <a:ext cx="12192000" cy="6858000"/>
          </a:xfrm>
          <a:prstGeom prst="rect">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ubtitle 2"/>
          <p:cNvSpPr>
            <a:spLocks noGrp="1"/>
          </p:cNvSpPr>
          <p:nvPr>
            <p:ph type="subTitle" idx="1"/>
          </p:nvPr>
        </p:nvSpPr>
        <p:spPr>
          <a:xfrm>
            <a:off x="838200" y="3702716"/>
            <a:ext cx="105156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4183" y="2334538"/>
            <a:ext cx="5923634" cy="1368178"/>
          </a:xfrm>
          <a:prstGeom prst="rect">
            <a:avLst/>
          </a:prstGeom>
        </p:spPr>
      </p:pic>
    </p:spTree>
    <p:extLst>
      <p:ext uri="{BB962C8B-B14F-4D97-AF65-F5344CB8AC3E}">
        <p14:creationId xmlns:p14="http://schemas.microsoft.com/office/powerpoint/2010/main" val="462691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 tea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sp>
        <p:nvSpPr>
          <p:cNvPr id="11" name="TextBox 10"/>
          <p:cNvSpPr txBox="1"/>
          <p:nvPr userDrawn="1"/>
        </p:nvSpPr>
        <p:spPr>
          <a:xfrm>
            <a:off x="0" y="5347504"/>
            <a:ext cx="12192000" cy="1510496"/>
          </a:xfrm>
          <a:prstGeom prst="rect">
            <a:avLst/>
          </a:prstGeom>
          <a:solidFill>
            <a:schemeClr val="bg1">
              <a:lumMod val="85000"/>
            </a:schemeClr>
          </a:solidFill>
        </p:spPr>
        <p:txBody>
          <a:bodyPr wrap="square" rtlCol="0">
            <a:spAutoFit/>
          </a:bodyPr>
          <a:lstStyle/>
          <a:p>
            <a:endParaRPr lang="en-US"/>
          </a:p>
        </p:txBody>
      </p:sp>
      <p:sp>
        <p:nvSpPr>
          <p:cNvPr id="18" name="TextBox 17"/>
          <p:cNvSpPr txBox="1"/>
          <p:nvPr userDrawn="1"/>
        </p:nvSpPr>
        <p:spPr>
          <a:xfrm>
            <a:off x="4201610" y="5499904"/>
            <a:ext cx="7152190" cy="1200329"/>
          </a:xfrm>
          <a:prstGeom prst="rect">
            <a:avLst/>
          </a:prstGeom>
          <a:solidFill>
            <a:schemeClr val="bg1">
              <a:lumMod val="85000"/>
            </a:schemeClr>
          </a:solidFill>
        </p:spPr>
        <p:txBody>
          <a:bodyPr wrap="square" rtlCol="0">
            <a:spAutoFit/>
          </a:bodyPr>
          <a:lstStyle/>
          <a:p>
            <a:r>
              <a:rPr lang="en-US" i="1">
                <a:solidFill>
                  <a:schemeClr val="tx2"/>
                </a:solidFill>
              </a:rPr>
              <a:t>“We respect diversity, we are having fun, we welcome and we respect new ideas and we work on them. We are diverse personalities, working together to create value for the ICT community.“</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5783270"/>
            <a:ext cx="2743200" cy="633595"/>
          </a:xfrm>
          <a:prstGeom prst="rect">
            <a:avLst/>
          </a:prstGeom>
        </p:spPr>
      </p:pic>
      <p:sp>
        <p:nvSpPr>
          <p:cNvPr id="20" name="Picture Placeholder 2"/>
          <p:cNvSpPr>
            <a:spLocks noGrp="1"/>
          </p:cNvSpPr>
          <p:nvPr>
            <p:ph type="pic" idx="16"/>
          </p:nvPr>
        </p:nvSpPr>
        <p:spPr>
          <a:xfrm>
            <a:off x="838200"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17"/>
          </p:nvPr>
        </p:nvSpPr>
        <p:spPr>
          <a:xfrm>
            <a:off x="3529314"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2" name="Picture Placeholder 2"/>
          <p:cNvSpPr>
            <a:spLocks noGrp="1"/>
          </p:cNvSpPr>
          <p:nvPr>
            <p:ph type="pic" idx="18"/>
          </p:nvPr>
        </p:nvSpPr>
        <p:spPr>
          <a:xfrm>
            <a:off x="6220428"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3" name="Picture Placeholder 2"/>
          <p:cNvSpPr>
            <a:spLocks noGrp="1"/>
          </p:cNvSpPr>
          <p:nvPr>
            <p:ph type="pic" idx="19"/>
          </p:nvPr>
        </p:nvSpPr>
        <p:spPr>
          <a:xfrm>
            <a:off x="8911542"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4" name="Title 1"/>
          <p:cNvSpPr txBox="1">
            <a:spLocks/>
          </p:cNvSpPr>
          <p:nvPr userDrawn="1"/>
        </p:nvSpPr>
        <p:spPr>
          <a:xfrm>
            <a:off x="900414"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solidFill>
                  <a:schemeClr val="tx2"/>
                </a:solidFill>
              </a:rPr>
              <a:t>Name</a:t>
            </a:r>
          </a:p>
        </p:txBody>
      </p:sp>
      <p:sp>
        <p:nvSpPr>
          <p:cNvPr id="25" name="Title 1"/>
          <p:cNvSpPr txBox="1">
            <a:spLocks/>
          </p:cNvSpPr>
          <p:nvPr userDrawn="1"/>
        </p:nvSpPr>
        <p:spPr>
          <a:xfrm>
            <a:off x="3591528"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solidFill>
                  <a:schemeClr val="tx2"/>
                </a:solidFill>
              </a:rPr>
              <a:t>Name</a:t>
            </a:r>
          </a:p>
        </p:txBody>
      </p:sp>
      <p:sp>
        <p:nvSpPr>
          <p:cNvPr id="26" name="Title 1"/>
          <p:cNvSpPr txBox="1">
            <a:spLocks/>
          </p:cNvSpPr>
          <p:nvPr userDrawn="1"/>
        </p:nvSpPr>
        <p:spPr>
          <a:xfrm>
            <a:off x="6251535"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solidFill>
                  <a:schemeClr val="tx2"/>
                </a:solidFill>
              </a:rPr>
              <a:t>Name</a:t>
            </a:r>
          </a:p>
        </p:txBody>
      </p:sp>
      <p:sp>
        <p:nvSpPr>
          <p:cNvPr id="27" name="Title 1"/>
          <p:cNvSpPr txBox="1">
            <a:spLocks/>
          </p:cNvSpPr>
          <p:nvPr userDrawn="1"/>
        </p:nvSpPr>
        <p:spPr>
          <a:xfrm>
            <a:off x="8973756"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solidFill>
                  <a:schemeClr val="tx2"/>
                </a:solidFill>
              </a:rPr>
              <a:t>Name</a:t>
            </a:r>
          </a:p>
        </p:txBody>
      </p:sp>
    </p:spTree>
    <p:extLst>
      <p:ext uri="{BB962C8B-B14F-4D97-AF65-F5344CB8AC3E}">
        <p14:creationId xmlns:p14="http://schemas.microsoft.com/office/powerpoint/2010/main" val="2660937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Snip Single Corner Rectangle 7"/>
          <p:cNvSpPr/>
          <p:nvPr userDrawn="1"/>
        </p:nvSpPr>
        <p:spPr>
          <a:xfrm rot="10800000" flipH="1">
            <a:off x="0" y="0"/>
            <a:ext cx="12192000" cy="6858000"/>
          </a:xfrm>
          <a:prstGeom prst="snip1Rect">
            <a:avLst>
              <a:gd name="adj" fmla="val 33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38200" y="3702716"/>
            <a:ext cx="105156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itle 1"/>
          <p:cNvSpPr>
            <a:spLocks noGrp="1"/>
          </p:cNvSpPr>
          <p:nvPr>
            <p:ph type="title" hasCustomPrompt="1"/>
          </p:nvPr>
        </p:nvSpPr>
        <p:spPr>
          <a:xfrm>
            <a:off x="838200" y="2205499"/>
            <a:ext cx="8055016" cy="1325563"/>
          </a:xfrm>
        </p:spPr>
        <p:txBody>
          <a:bodyPr/>
          <a:lstStyle>
            <a:lvl1pPr>
              <a:defRPr>
                <a:solidFill>
                  <a:schemeClr val="bg1"/>
                </a:solidFill>
              </a:defRPr>
            </a:lvl1pPr>
          </a:lstStyle>
          <a:p>
            <a:r>
              <a:rPr lang="en-US"/>
              <a:t>Thank you</a:t>
            </a:r>
          </a:p>
        </p:txBody>
      </p:sp>
    </p:spTree>
    <p:extLst>
      <p:ext uri="{BB962C8B-B14F-4D97-AF65-F5344CB8AC3E}">
        <p14:creationId xmlns:p14="http://schemas.microsoft.com/office/powerpoint/2010/main" val="1561173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87422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76681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42F4E50-80A2-4D3A-970B-4B0B1F1F427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D40C36D8-1993-4969-AD61-29A0C9C3CDE5}"/>
              </a:ext>
            </a:extLst>
          </p:cNvPr>
          <p:cNvSpPr>
            <a:spLocks noGrp="1"/>
          </p:cNvSpPr>
          <p:nvPr>
            <p:ph idx="1"/>
          </p:nvPr>
        </p:nvSpPr>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υποσέλιδου 3">
            <a:extLst>
              <a:ext uri="{FF2B5EF4-FFF2-40B4-BE49-F238E27FC236}">
                <a16:creationId xmlns:a16="http://schemas.microsoft.com/office/drawing/2014/main" id="{40967321-0DF6-4D16-BFCD-7BF1B788BCC3}"/>
              </a:ext>
            </a:extLst>
          </p:cNvPr>
          <p:cNvSpPr>
            <a:spLocks noGrp="1"/>
          </p:cNvSpPr>
          <p:nvPr>
            <p:ph type="ftr" sz="quarter" idx="10"/>
          </p:nvPr>
        </p:nvSpPr>
        <p:spPr/>
        <p:txBody>
          <a:bodyPr/>
          <a:lstStyle>
            <a:lvl1pPr>
              <a:defRPr/>
            </a:lvl1pPr>
          </a:lstStyle>
          <a:p>
            <a:r>
              <a:rPr lang="en-US" altLang="el-GR"/>
              <a:t>CSharp (© John Knight 2005)</a:t>
            </a:r>
          </a:p>
        </p:txBody>
      </p:sp>
      <p:sp>
        <p:nvSpPr>
          <p:cNvPr id="5" name="Θέση αριθμού διαφάνειας 4">
            <a:extLst>
              <a:ext uri="{FF2B5EF4-FFF2-40B4-BE49-F238E27FC236}">
                <a16:creationId xmlns:a16="http://schemas.microsoft.com/office/drawing/2014/main" id="{8161FB85-0117-4BCE-883A-D0C10BFB8076}"/>
              </a:ext>
            </a:extLst>
          </p:cNvPr>
          <p:cNvSpPr>
            <a:spLocks noGrp="1"/>
          </p:cNvSpPr>
          <p:nvPr>
            <p:ph type="sldNum" sz="quarter" idx="11"/>
          </p:nvPr>
        </p:nvSpPr>
        <p:spPr/>
        <p:txBody>
          <a:bodyPr/>
          <a:lstStyle>
            <a:lvl1pPr>
              <a:defRPr/>
            </a:lvl1pPr>
          </a:lstStyle>
          <a:p>
            <a:fld id="{11B5066E-E550-49DE-A368-C2B437A3DA68}" type="slidenum">
              <a:rPr lang="en-US" altLang="el-GR"/>
              <a:pPr/>
              <a:t>‹#›</a:t>
            </a:fld>
            <a:endParaRPr lang="en-US" altLang="el-GR"/>
          </a:p>
        </p:txBody>
      </p:sp>
    </p:spTree>
    <p:extLst>
      <p:ext uri="{BB962C8B-B14F-4D97-AF65-F5344CB8AC3E}">
        <p14:creationId xmlns:p14="http://schemas.microsoft.com/office/powerpoint/2010/main" val="221130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8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4546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44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583309" y="6408724"/>
            <a:ext cx="1389017" cy="19507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0"/>
                </a:moveTo>
                <a:lnTo>
                  <a:pt x="0" y="0"/>
                </a:lnTo>
                <a:lnTo>
                  <a:pt x="0" y="6857999"/>
                </a:lnTo>
                <a:lnTo>
                  <a:pt x="9926193" y="6857999"/>
                </a:lnTo>
                <a:lnTo>
                  <a:pt x="12192000" y="4592193"/>
                </a:lnTo>
                <a:lnTo>
                  <a:pt x="12192000" y="0"/>
                </a:lnTo>
                <a:close/>
              </a:path>
            </a:pathLst>
          </a:custGeom>
          <a:solidFill>
            <a:srgbClr val="F05B40"/>
          </a:solidFill>
        </p:spPr>
        <p:txBody>
          <a:bodyPr wrap="square" lIns="0" tIns="0" rIns="0" bIns="0" rtlCol="0"/>
          <a:lstStyle/>
          <a:p>
            <a:endParaRPr/>
          </a:p>
        </p:txBody>
      </p:sp>
      <p:sp>
        <p:nvSpPr>
          <p:cNvPr id="18" name="bk object 18"/>
          <p:cNvSpPr/>
          <p:nvPr/>
        </p:nvSpPr>
        <p:spPr>
          <a:xfrm>
            <a:off x="0" y="0"/>
            <a:ext cx="12192000" cy="6858000"/>
          </a:xfrm>
          <a:custGeom>
            <a:avLst/>
            <a:gdLst/>
            <a:ahLst/>
            <a:cxnLst/>
            <a:rect l="l" t="t" r="r" b="b"/>
            <a:pathLst>
              <a:path w="12192000" h="6858000">
                <a:moveTo>
                  <a:pt x="0" y="6857999"/>
                </a:moveTo>
                <a:lnTo>
                  <a:pt x="9926193" y="6857999"/>
                </a:lnTo>
                <a:lnTo>
                  <a:pt x="12192000" y="4592193"/>
                </a:lnTo>
                <a:lnTo>
                  <a:pt x="12192000" y="0"/>
                </a:lnTo>
                <a:lnTo>
                  <a:pt x="0" y="0"/>
                </a:lnTo>
                <a:lnTo>
                  <a:pt x="0" y="6857999"/>
                </a:lnTo>
                <a:close/>
              </a:path>
            </a:pathLst>
          </a:custGeom>
          <a:ln w="12192">
            <a:solidFill>
              <a:srgbClr val="B0412C"/>
            </a:solidFill>
          </a:ln>
        </p:spPr>
        <p:txBody>
          <a:bodyPr wrap="square" lIns="0" tIns="0" rIns="0" bIns="0" rtlCol="0"/>
          <a:lstStyle/>
          <a:p>
            <a:endParaRPr/>
          </a:p>
        </p:txBody>
      </p:sp>
      <p:sp>
        <p:nvSpPr>
          <p:cNvPr id="2" name="Holder 2"/>
          <p:cNvSpPr>
            <a:spLocks noGrp="1"/>
          </p:cNvSpPr>
          <p:nvPr>
            <p:ph type="ctrTitle"/>
          </p:nvPr>
        </p:nvSpPr>
        <p:spPr>
          <a:xfrm>
            <a:off x="916939" y="2475357"/>
            <a:ext cx="10358120" cy="69659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66648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64934"/>
                </a:solidFill>
                <a:latin typeface="Lucida Sans"/>
                <a:cs typeface="Lucida San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84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0" name="Picture Placeholder 2"/>
          <p:cNvSpPr>
            <a:spLocks noGrp="1"/>
          </p:cNvSpPr>
          <p:nvPr>
            <p:ph type="pic" idx="15"/>
          </p:nvPr>
        </p:nvSpPr>
        <p:spPr>
          <a:xfrm>
            <a:off x="0" y="0"/>
            <a:ext cx="12192000" cy="6858000"/>
          </a:xfrm>
          <a:prstGeom prst="snip2DiagRect">
            <a:avLst>
              <a:gd name="adj1" fmla="val 32406"/>
              <a:gd name="adj2" fmla="val 0"/>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17"/>
          <p:cNvSpPr>
            <a:spLocks noGrp="1"/>
          </p:cNvSpPr>
          <p:nvPr>
            <p:ph type="body" sz="quarter" idx="13" hasCustomPrompt="1"/>
          </p:nvPr>
        </p:nvSpPr>
        <p:spPr>
          <a:xfrm>
            <a:off x="838200" y="1932972"/>
            <a:ext cx="10515600" cy="2234692"/>
          </a:xfrm>
        </p:spPr>
        <p:txBody>
          <a:bodyPr anchor="ctr">
            <a:normAutofit fontScale="92500"/>
          </a:bodyPr>
          <a:lstStyle>
            <a:lvl1pPr marL="0" indent="0">
              <a:buNone/>
              <a:defRPr b="0" i="1">
                <a:solidFill>
                  <a:schemeClr val="bg1"/>
                </a:solidFill>
                <a:latin typeface="+mj-lt"/>
              </a:defRPr>
            </a:lvl1pPr>
          </a:lstStyle>
          <a:p>
            <a:r>
              <a:rPr lang="en-US" sz="3200"/>
              <a:t>“If You Want Someone To Remember Your Message – In A Presentation, An Article, Or A Report–tell Them A Story.”</a:t>
            </a:r>
          </a:p>
        </p:txBody>
      </p:sp>
      <p:sp>
        <p:nvSpPr>
          <p:cNvPr id="9" name="Text Placeholder 2"/>
          <p:cNvSpPr>
            <a:spLocks noGrp="1"/>
          </p:cNvSpPr>
          <p:nvPr>
            <p:ph type="body" sz="quarter" idx="14" hasCustomPrompt="1"/>
          </p:nvPr>
        </p:nvSpPr>
        <p:spPr>
          <a:xfrm>
            <a:off x="3255962" y="4695510"/>
            <a:ext cx="8097838" cy="369332"/>
          </a:xfrm>
        </p:spPr>
        <p:txBody>
          <a:bodyPr>
            <a:normAutofit lnSpcReduction="10000"/>
          </a:bodyPr>
          <a:lstStyle>
            <a:lvl1pPr marL="0" indent="0" algn="r">
              <a:buNone/>
              <a:defRPr i="0">
                <a:solidFill>
                  <a:schemeClr val="bg1"/>
                </a:solidFill>
              </a:defRPr>
            </a:lvl1pPr>
          </a:lstStyle>
          <a:p>
            <a:r>
              <a:rPr lang="en-US"/>
              <a:t>—</a:t>
            </a:r>
            <a:r>
              <a:rPr lang="el-GR"/>
              <a:t> </a:t>
            </a:r>
            <a:r>
              <a:rPr lang="en-US"/>
              <a:t>Rachel Gillett, Fast Company</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1460485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64934"/>
                </a:solidFill>
                <a:latin typeface="Lucida Sans"/>
                <a:cs typeface="Lucida San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175628" y="2180722"/>
            <a:ext cx="5361940" cy="3841750"/>
          </a:xfrm>
          <a:prstGeom prst="rect">
            <a:avLst/>
          </a:prstGeom>
        </p:spPr>
        <p:txBody>
          <a:bodyPr wrap="square" lIns="0" tIns="0" rIns="0" bIns="0">
            <a:spAutoFit/>
          </a:bodyPr>
          <a:lstStyle>
            <a:lvl1pPr>
              <a:defRPr sz="1600" b="0" i="0">
                <a:solidFill>
                  <a:schemeClr val="tx1"/>
                </a:solidFill>
                <a:latin typeface="Consolas"/>
                <a:cs typeface="Consola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8760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64934"/>
                </a:solidFill>
                <a:latin typeface="Lucida Sans"/>
                <a:cs typeface="Lucida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412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370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7" name="Picture Placeholder 2"/>
          <p:cNvSpPr>
            <a:spLocks noGrp="1"/>
          </p:cNvSpPr>
          <p:nvPr>
            <p:ph type="pic" idx="15"/>
          </p:nvPr>
        </p:nvSpPr>
        <p:spPr>
          <a:xfrm>
            <a:off x="0" y="0"/>
            <a:ext cx="12192000" cy="4589463"/>
          </a:xfrm>
          <a:prstGeom prst="rect">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a:xfrm>
            <a:off x="831850" y="4849792"/>
            <a:ext cx="5001791" cy="1413478"/>
          </a:xfrm>
        </p:spPr>
        <p:txBody>
          <a:bodyPr anchor="t">
            <a:noAutofit/>
          </a:bodyPr>
          <a:lstStyle>
            <a:lvl1pPr>
              <a:defRPr sz="3600">
                <a:solidFill>
                  <a:schemeClr val="tx2"/>
                </a:solidFill>
              </a:defRPr>
            </a:lvl1pPr>
          </a:lstStyle>
          <a:p>
            <a:r>
              <a:rPr lang="en-US"/>
              <a:t>Click to edit</a:t>
            </a:r>
            <a:br>
              <a:rPr lang="en-US"/>
            </a:br>
            <a:r>
              <a:rPr lang="en-US"/>
              <a:t>title</a:t>
            </a:r>
          </a:p>
        </p:txBody>
      </p:sp>
      <p:sp>
        <p:nvSpPr>
          <p:cNvPr id="3" name="Text Placeholder 2"/>
          <p:cNvSpPr>
            <a:spLocks noGrp="1"/>
          </p:cNvSpPr>
          <p:nvPr>
            <p:ph type="body" idx="1" hasCustomPrompt="1"/>
          </p:nvPr>
        </p:nvSpPr>
        <p:spPr>
          <a:xfrm>
            <a:off x="5995686" y="4849792"/>
            <a:ext cx="5351764" cy="1413478"/>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text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238290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sp>
        <p:nvSpPr>
          <p:cNvPr id="7" name="Picture Placeholder 2"/>
          <p:cNvSpPr>
            <a:spLocks noGrp="1"/>
          </p:cNvSpPr>
          <p:nvPr>
            <p:ph type="pic" idx="15"/>
          </p:nvPr>
        </p:nvSpPr>
        <p:spPr>
          <a:xfrm>
            <a:off x="0" y="0"/>
            <a:ext cx="12192000" cy="6858000"/>
          </a:xfrm>
          <a:prstGeom prst="rect">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Picture Placeholder 2"/>
          <p:cNvSpPr>
            <a:spLocks noGrp="1"/>
          </p:cNvSpPr>
          <p:nvPr>
            <p:ph type="pic" idx="16"/>
          </p:nvPr>
        </p:nvSpPr>
        <p:spPr>
          <a:xfrm>
            <a:off x="0" y="3692324"/>
            <a:ext cx="12192000" cy="2476982"/>
          </a:xfrm>
          <a:prstGeom prst="rect">
            <a:avLst/>
          </a:prstGeom>
          <a:solidFill>
            <a:schemeClr val="accent1"/>
          </a:solidFill>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a:xfrm>
            <a:off x="831850" y="4224759"/>
            <a:ext cx="5001791" cy="1413478"/>
          </a:xfrm>
        </p:spPr>
        <p:txBody>
          <a:bodyPr anchor="t">
            <a:noAutofit/>
          </a:bodyPr>
          <a:lstStyle>
            <a:lvl1pPr>
              <a:defRPr sz="3600">
                <a:solidFill>
                  <a:schemeClr val="tx2"/>
                </a:solidFill>
              </a:defRPr>
            </a:lvl1pPr>
          </a:lstStyle>
          <a:p>
            <a:r>
              <a:rPr lang="en-US"/>
              <a:t>Click to edit</a:t>
            </a:r>
            <a:br>
              <a:rPr lang="en-US"/>
            </a:br>
            <a:r>
              <a:rPr lang="en-US"/>
              <a:t>title</a:t>
            </a:r>
          </a:p>
        </p:txBody>
      </p:sp>
      <p:sp>
        <p:nvSpPr>
          <p:cNvPr id="3" name="Text Placeholder 2"/>
          <p:cNvSpPr>
            <a:spLocks noGrp="1"/>
          </p:cNvSpPr>
          <p:nvPr>
            <p:ph type="body" idx="1" hasCustomPrompt="1"/>
          </p:nvPr>
        </p:nvSpPr>
        <p:spPr>
          <a:xfrm>
            <a:off x="5995686" y="4224759"/>
            <a:ext cx="5351764" cy="141347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text</a:t>
            </a:r>
          </a:p>
        </p:txBody>
      </p:sp>
    </p:spTree>
    <p:extLst>
      <p:ext uri="{BB962C8B-B14F-4D97-AF65-F5344CB8AC3E}">
        <p14:creationId xmlns:p14="http://schemas.microsoft.com/office/powerpoint/2010/main" val="422751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image left">
    <p:spTree>
      <p:nvGrpSpPr>
        <p:cNvPr id="1" name=""/>
        <p:cNvGrpSpPr/>
        <p:nvPr/>
      </p:nvGrpSpPr>
      <p:grpSpPr>
        <a:xfrm>
          <a:off x="0" y="0"/>
          <a:ext cx="0" cy="0"/>
          <a:chOff x="0" y="0"/>
          <a:chExt cx="0" cy="0"/>
        </a:xfrm>
      </p:grpSpPr>
      <p:sp>
        <p:nvSpPr>
          <p:cNvPr id="2" name="Title 1"/>
          <p:cNvSpPr>
            <a:spLocks noGrp="1"/>
          </p:cNvSpPr>
          <p:nvPr>
            <p:ph type="title"/>
          </p:nvPr>
        </p:nvSpPr>
        <p:spPr>
          <a:xfrm>
            <a:off x="3298784" y="365125"/>
            <a:ext cx="8055016" cy="1325563"/>
          </a:xfrm>
        </p:spPr>
        <p:txBody>
          <a:bodyPr/>
          <a:lstStyle/>
          <a:p>
            <a:r>
              <a:rPr lang="en-US"/>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3298784" y="1825625"/>
            <a:ext cx="3907422" cy="4351338"/>
          </a:xfrm>
        </p:spPr>
        <p:txBody>
          <a:bodyPr/>
          <a:lstStyle/>
          <a:p>
            <a:endParaRPr lang="en-US"/>
          </a:p>
        </p:txBody>
      </p:sp>
      <p:sp>
        <p:nvSpPr>
          <p:cNvPr id="15" name="Content Placeholder 6"/>
          <p:cNvSpPr>
            <a:spLocks noGrp="1"/>
          </p:cNvSpPr>
          <p:nvPr>
            <p:ph sz="half" idx="2"/>
          </p:nvPr>
        </p:nvSpPr>
        <p:spPr>
          <a:xfrm>
            <a:off x="7462773" y="1825625"/>
            <a:ext cx="3907422" cy="4351338"/>
          </a:xfrm>
        </p:spPr>
        <p:txBody>
          <a:bodyPr/>
          <a:lstStyle/>
          <a:p>
            <a:endParaRPr lang="en-US"/>
          </a:p>
        </p:txBody>
      </p:sp>
      <p:sp>
        <p:nvSpPr>
          <p:cNvPr id="17" name="Picture Placeholder 2"/>
          <p:cNvSpPr>
            <a:spLocks noGrp="1"/>
          </p:cNvSpPr>
          <p:nvPr>
            <p:ph type="pic" idx="15"/>
          </p:nvPr>
        </p:nvSpPr>
        <p:spPr>
          <a:xfrm>
            <a:off x="0"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53234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55016" cy="1325563"/>
          </a:xfrm>
        </p:spPr>
        <p:txBody>
          <a:bodyPr/>
          <a:lstStyle/>
          <a:p>
            <a:r>
              <a:rPr lang="en-US"/>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838200" y="1825625"/>
            <a:ext cx="3907422" cy="4351338"/>
          </a:xfrm>
        </p:spPr>
        <p:txBody>
          <a:bodyPr/>
          <a:lstStyle/>
          <a:p>
            <a:endParaRPr lang="en-US"/>
          </a:p>
        </p:txBody>
      </p:sp>
      <p:sp>
        <p:nvSpPr>
          <p:cNvPr id="15" name="Content Placeholder 6"/>
          <p:cNvSpPr>
            <a:spLocks noGrp="1"/>
          </p:cNvSpPr>
          <p:nvPr>
            <p:ph sz="half" idx="2"/>
          </p:nvPr>
        </p:nvSpPr>
        <p:spPr>
          <a:xfrm>
            <a:off x="5002189" y="1825625"/>
            <a:ext cx="3907422" cy="4351338"/>
          </a:xfrm>
        </p:spPr>
        <p:txBody>
          <a:bodyPr/>
          <a:lstStyle/>
          <a:p>
            <a:endParaRPr lang="en-US"/>
          </a:p>
        </p:txBody>
      </p:sp>
      <p:sp>
        <p:nvSpPr>
          <p:cNvPr id="9" name="Picture Placeholder 2"/>
          <p:cNvSpPr>
            <a:spLocks noGrp="1"/>
          </p:cNvSpPr>
          <p:nvPr>
            <p:ph type="pic" idx="15"/>
          </p:nvPr>
        </p:nvSpPr>
        <p:spPr>
          <a:xfrm>
            <a:off x="9101559"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65502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ntent image left">
    <p:spTree>
      <p:nvGrpSpPr>
        <p:cNvPr id="1" name=""/>
        <p:cNvGrpSpPr/>
        <p:nvPr/>
      </p:nvGrpSpPr>
      <p:grpSpPr>
        <a:xfrm>
          <a:off x="0" y="0"/>
          <a:ext cx="0" cy="0"/>
          <a:chOff x="0" y="0"/>
          <a:chExt cx="0" cy="0"/>
        </a:xfrm>
      </p:grpSpPr>
      <p:sp>
        <p:nvSpPr>
          <p:cNvPr id="2" name="Title 1"/>
          <p:cNvSpPr>
            <a:spLocks noGrp="1"/>
          </p:cNvSpPr>
          <p:nvPr>
            <p:ph type="title"/>
          </p:nvPr>
        </p:nvSpPr>
        <p:spPr>
          <a:xfrm>
            <a:off x="3298784" y="365125"/>
            <a:ext cx="8055016" cy="1325563"/>
          </a:xfrm>
        </p:spPr>
        <p:txBody>
          <a:bodyPr/>
          <a:lstStyle/>
          <a:p>
            <a:r>
              <a:rPr lang="en-US"/>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3298784" y="1825625"/>
            <a:ext cx="8055016" cy="4351338"/>
          </a:xfrm>
        </p:spPr>
        <p:txBody>
          <a:bodyPr/>
          <a:lstStyle/>
          <a:p>
            <a:endParaRPr lang="en-US"/>
          </a:p>
        </p:txBody>
      </p:sp>
      <p:sp>
        <p:nvSpPr>
          <p:cNvPr id="10" name="Picture Placeholder 2"/>
          <p:cNvSpPr>
            <a:spLocks noGrp="1"/>
          </p:cNvSpPr>
          <p:nvPr>
            <p:ph type="pic" idx="15"/>
          </p:nvPr>
        </p:nvSpPr>
        <p:spPr>
          <a:xfrm>
            <a:off x="0"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3426030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nten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55016" cy="1325563"/>
          </a:xfrm>
        </p:spPr>
        <p:txBody>
          <a:bodyPr/>
          <a:lstStyle/>
          <a:p>
            <a:r>
              <a:rPr lang="en-US"/>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838200" y="1825625"/>
            <a:ext cx="8055016" cy="4351338"/>
          </a:xfrm>
        </p:spPr>
        <p:txBody>
          <a:bodyPr/>
          <a:lstStyle/>
          <a:p>
            <a:endParaRPr lang="en-US"/>
          </a:p>
        </p:txBody>
      </p:sp>
      <p:sp>
        <p:nvSpPr>
          <p:cNvPr id="8" name="Picture Placeholder 2"/>
          <p:cNvSpPr>
            <a:spLocks noGrp="1"/>
          </p:cNvSpPr>
          <p:nvPr>
            <p:ph type="pic" idx="15"/>
          </p:nvPr>
        </p:nvSpPr>
        <p:spPr>
          <a:xfrm>
            <a:off x="9101559"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27790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image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sp>
        <p:nvSpPr>
          <p:cNvPr id="14" name="Content Placeholder 5"/>
          <p:cNvSpPr>
            <a:spLocks noGrp="1"/>
          </p:cNvSpPr>
          <p:nvPr>
            <p:ph sz="half" idx="1"/>
          </p:nvPr>
        </p:nvSpPr>
        <p:spPr>
          <a:xfrm>
            <a:off x="838200" y="1825625"/>
            <a:ext cx="10515600" cy="3510304"/>
          </a:xfrm>
        </p:spPr>
        <p:txBody>
          <a:bodyPr/>
          <a:lstStyle/>
          <a:p>
            <a:endParaRPr lang="en-US"/>
          </a:p>
        </p:txBody>
      </p:sp>
      <p:sp>
        <p:nvSpPr>
          <p:cNvPr id="9" name="Picture Placeholder 2"/>
          <p:cNvSpPr>
            <a:spLocks noGrp="1"/>
          </p:cNvSpPr>
          <p:nvPr>
            <p:ph type="pic" idx="15"/>
          </p:nvPr>
        </p:nvSpPr>
        <p:spPr>
          <a:xfrm>
            <a:off x="0" y="5567422"/>
            <a:ext cx="12192000" cy="1290578"/>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36595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2"/>
          </p:nvPr>
        </p:nvSpPr>
        <p:spPr>
          <a:xfrm>
            <a:off x="838200" y="6356350"/>
            <a:ext cx="2743200" cy="365125"/>
          </a:xfrm>
          <a:prstGeom prst="rect">
            <a:avLst/>
          </a:prstGeom>
        </p:spPr>
        <p:txBody>
          <a:bodyPr anchor="ctr"/>
          <a:lstStyle>
            <a:lvl1pPr>
              <a:defRPr sz="1200"/>
            </a:lvl1pPr>
          </a:lstStyle>
          <a:p>
            <a:fld id="{D2ED7ABD-505F-4D88-B446-A4746915103F}" type="datetimeFigureOut">
              <a:rPr lang="en-US" smtClean="0"/>
              <a:pPr/>
              <a:t>3/30/2019</a:t>
            </a:fld>
            <a:endParaRPr lang="en-US"/>
          </a:p>
        </p:txBody>
      </p:sp>
      <p:sp>
        <p:nvSpPr>
          <p:cNvPr id="8" name="Footer Placeholder 5"/>
          <p:cNvSpPr>
            <a:spLocks noGrp="1"/>
          </p:cNvSpPr>
          <p:nvPr>
            <p:ph type="ftr" sz="quarter" idx="3"/>
          </p:nvPr>
        </p:nvSpPr>
        <p:spPr>
          <a:xfrm>
            <a:off x="4038600" y="6356350"/>
            <a:ext cx="4114800" cy="365125"/>
          </a:xfrm>
          <a:prstGeom prst="rect">
            <a:avLst/>
          </a:prstGeom>
        </p:spPr>
        <p:txBody>
          <a:bodyPr anchor="ctr"/>
          <a:lstStyle>
            <a:lvl1pPr>
              <a:defRPr sz="1200"/>
            </a:lvl1pPr>
          </a:lstStyle>
          <a:p>
            <a:pPr algn="ctr"/>
            <a:r>
              <a:rPr lang="en-US"/>
              <a:t>CodeHub.gr</a:t>
            </a:r>
          </a:p>
        </p:txBody>
      </p:sp>
      <p:sp>
        <p:nvSpPr>
          <p:cNvPr id="9" name="Slide Number Placeholder 6"/>
          <p:cNvSpPr>
            <a:spLocks noGrp="1"/>
          </p:cNvSpPr>
          <p:nvPr>
            <p:ph type="sldNum" sz="quarter" idx="4"/>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a:p>
        </p:txBody>
      </p:sp>
      <p:pic>
        <p:nvPicPr>
          <p:cNvPr id="10" name="Picture 9"/>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1966826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82" r:id="rId15"/>
    <p:sldLayoutId id="2147483683" r:id="rId16"/>
    <p:sldLayoutId id="214748368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535411" y="6330696"/>
            <a:ext cx="1475231" cy="34137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4040" y="217677"/>
            <a:ext cx="11043919" cy="696594"/>
          </a:xfrm>
          <a:prstGeom prst="rect">
            <a:avLst/>
          </a:prstGeom>
        </p:spPr>
        <p:txBody>
          <a:bodyPr wrap="square" lIns="0" tIns="0" rIns="0" bIns="0">
            <a:spAutoFit/>
          </a:bodyPr>
          <a:lstStyle>
            <a:lvl1pPr>
              <a:defRPr sz="4400" b="0" i="0">
                <a:solidFill>
                  <a:srgbClr val="C64934"/>
                </a:solidFill>
                <a:latin typeface="Lucida Sans"/>
                <a:cs typeface="Lucida Sans"/>
              </a:defRPr>
            </a:lvl1pPr>
          </a:lstStyle>
          <a:p>
            <a:endParaRPr/>
          </a:p>
        </p:txBody>
      </p:sp>
      <p:sp>
        <p:nvSpPr>
          <p:cNvPr id="3" name="Holder 3"/>
          <p:cNvSpPr>
            <a:spLocks noGrp="1"/>
          </p:cNvSpPr>
          <p:nvPr>
            <p:ph type="body" idx="1"/>
          </p:nvPr>
        </p:nvSpPr>
        <p:spPr>
          <a:xfrm>
            <a:off x="574040" y="1497837"/>
            <a:ext cx="11043919" cy="13931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3/30/2019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405923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www.techempower.com/benchmarks/#section=data-r15&amp;hw=ph&amp;test=plaintext"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hyperlink" Target="https://www.cncf.io/blog/2017/06/05/30-highest-velocity-open-source-project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idx="13"/>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6817" r="6817"/>
          <a:stretch>
            <a:fillRect/>
          </a:stretch>
        </p:blipFill>
        <p:spPr/>
      </p:pic>
      <p:sp>
        <p:nvSpPr>
          <p:cNvPr id="11" name="Subtitle 10"/>
          <p:cNvSpPr>
            <a:spLocks noGrp="1"/>
          </p:cNvSpPr>
          <p:nvPr>
            <p:ph type="subTitle" idx="1"/>
          </p:nvPr>
        </p:nvSpPr>
        <p:spPr/>
        <p:txBody>
          <a:bodyPr/>
          <a:lstStyle/>
          <a:p>
            <a:r>
              <a:rPr lang="en-US">
                <a:solidFill>
                  <a:schemeClr val="bg1"/>
                </a:solidFill>
              </a:rPr>
              <a:t>The first Hub for Developers</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4183" y="2334538"/>
            <a:ext cx="5923634" cy="1368178"/>
          </a:xfrm>
          <a:prstGeom prst="rect">
            <a:avLst/>
          </a:prstGeom>
        </p:spPr>
      </p:pic>
      <p:sp>
        <p:nvSpPr>
          <p:cNvPr id="5" name="Subtitle 10"/>
          <p:cNvSpPr txBox="1">
            <a:spLocks/>
          </p:cNvSpPr>
          <p:nvPr/>
        </p:nvSpPr>
        <p:spPr>
          <a:xfrm>
            <a:off x="909679" y="5401639"/>
            <a:ext cx="10515600" cy="62787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Lucida Sans"/>
              <a:ea typeface="+mn-ea"/>
              <a:cs typeface="Lucida San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white"/>
              </a:solidFill>
              <a:effectLst/>
              <a:uLnTx/>
              <a:uFillTx/>
              <a:latin typeface="Lucida Sans"/>
              <a:ea typeface="+mn-ea"/>
              <a:cs typeface="Lucida Sans"/>
            </a:endParaRPr>
          </a:p>
        </p:txBody>
      </p:sp>
      <p:sp>
        <p:nvSpPr>
          <p:cNvPr id="6" name="Subtitle 10"/>
          <p:cNvSpPr txBox="1">
            <a:spLocks/>
          </p:cNvSpPr>
          <p:nvPr/>
        </p:nvSpPr>
        <p:spPr>
          <a:xfrm>
            <a:off x="909679" y="4392525"/>
            <a:ext cx="10515600" cy="997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Lucida Sans"/>
                <a:ea typeface="+mn-ea"/>
                <a:cs typeface="Lucida Sans"/>
              </a:rPr>
              <a:t>C# Fundamentals</a:t>
            </a:r>
          </a:p>
        </p:txBody>
      </p:sp>
    </p:spTree>
    <p:extLst>
      <p:ext uri="{BB962C8B-B14F-4D97-AF65-F5344CB8AC3E}">
        <p14:creationId xmlns:p14="http://schemas.microsoft.com/office/powerpoint/2010/main" val="327014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2" descr="Εικόνα που περιέχει εσωτερικό, υπολογιστής, φορητός υπολογιστής, καθιστός&#10;&#10;Η περιγραφή δημιουργήθηκε με πολύ υψηλή αξιοπιστία">
            <a:extLst>
              <a:ext uri="{FF2B5EF4-FFF2-40B4-BE49-F238E27FC236}">
                <a16:creationId xmlns:a16="http://schemas.microsoft.com/office/drawing/2014/main" id="{AA12D22A-4293-4DB3-B0D0-B476DE14A698}"/>
              </a:ext>
            </a:extLst>
          </p:cNvPr>
          <p:cNvPicPr>
            <a:picLocks noChangeAspect="1"/>
          </p:cNvPicPr>
          <p:nvPr/>
        </p:nvPicPr>
        <p:blipFill>
          <a:blip r:embed="rId2"/>
          <a:stretch>
            <a:fillRect/>
          </a:stretch>
        </p:blipFill>
        <p:spPr>
          <a:xfrm>
            <a:off x="713118" y="500643"/>
            <a:ext cx="9644332" cy="5454147"/>
          </a:xfrm>
          <a:prstGeom prst="rect">
            <a:avLst/>
          </a:prstGeom>
        </p:spPr>
      </p:pic>
    </p:spTree>
    <p:extLst>
      <p:ext uri="{BB962C8B-B14F-4D97-AF65-F5344CB8AC3E}">
        <p14:creationId xmlns:p14="http://schemas.microsoft.com/office/powerpoint/2010/main" val="39974727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Θέση υποσέλιδου 3">
            <a:extLst>
              <a:ext uri="{FF2B5EF4-FFF2-40B4-BE49-F238E27FC236}">
                <a16:creationId xmlns:a16="http://schemas.microsoft.com/office/drawing/2014/main" id="{4BB16077-DDAF-4929-B920-1E68E472E0BD}"/>
              </a:ext>
            </a:extLst>
          </p:cNvPr>
          <p:cNvSpPr>
            <a:spLocks noGrp="1"/>
          </p:cNvSpPr>
          <p:nvPr>
            <p:ph type="ftr" sz="quarter" idx="10"/>
          </p:nvPr>
        </p:nvSpPr>
        <p:spPr/>
        <p:txBody>
          <a:bodyPr/>
          <a:lstStyle/>
          <a:p>
            <a:endParaRPr lang="en-US" altLang="el-GR" dirty="0"/>
          </a:p>
        </p:txBody>
      </p:sp>
      <p:sp>
        <p:nvSpPr>
          <p:cNvPr id="24" name="Θέση αριθμού διαφάνειας 4">
            <a:extLst>
              <a:ext uri="{FF2B5EF4-FFF2-40B4-BE49-F238E27FC236}">
                <a16:creationId xmlns:a16="http://schemas.microsoft.com/office/drawing/2014/main" id="{A66C82AD-944E-4141-B996-1D1CF197C184}"/>
              </a:ext>
            </a:extLst>
          </p:cNvPr>
          <p:cNvSpPr>
            <a:spLocks noGrp="1"/>
          </p:cNvSpPr>
          <p:nvPr>
            <p:ph type="sldNum" sz="quarter" idx="11"/>
          </p:nvPr>
        </p:nvSpPr>
        <p:spPr/>
        <p:txBody>
          <a:bodyPr/>
          <a:lstStyle/>
          <a:p>
            <a:fld id="{1265ACB5-020F-4FA9-94DE-D6989AA43404}" type="slidenum">
              <a:rPr lang="en-US" altLang="el-GR"/>
              <a:pPr/>
              <a:t>10</a:t>
            </a:fld>
            <a:endParaRPr lang="en-US" altLang="el-GR"/>
          </a:p>
        </p:txBody>
      </p:sp>
      <p:sp>
        <p:nvSpPr>
          <p:cNvPr id="3074" name="Rectangle 2">
            <a:extLst>
              <a:ext uri="{FF2B5EF4-FFF2-40B4-BE49-F238E27FC236}">
                <a16:creationId xmlns:a16="http://schemas.microsoft.com/office/drawing/2014/main" id="{30E46044-C924-41C5-BE0D-5EC9C1EF9D2E}"/>
              </a:ext>
            </a:extLst>
          </p:cNvPr>
          <p:cNvSpPr>
            <a:spLocks noGrp="1" noChangeArrowheads="1"/>
          </p:cNvSpPr>
          <p:nvPr>
            <p:ph type="title"/>
          </p:nvPr>
        </p:nvSpPr>
        <p:spPr>
          <a:xfrm>
            <a:off x="913701" y="397669"/>
            <a:ext cx="10515600" cy="1325563"/>
          </a:xfrm>
        </p:spPr>
        <p:txBody>
          <a:bodyPr/>
          <a:lstStyle/>
          <a:p>
            <a:r>
              <a:rPr lang="en-US" altLang="el-GR" dirty="0"/>
              <a:t>C# Genealogy</a:t>
            </a:r>
          </a:p>
        </p:txBody>
      </p:sp>
      <p:sp>
        <p:nvSpPr>
          <p:cNvPr id="3076" name="Rectangle 4">
            <a:extLst>
              <a:ext uri="{FF2B5EF4-FFF2-40B4-BE49-F238E27FC236}">
                <a16:creationId xmlns:a16="http://schemas.microsoft.com/office/drawing/2014/main" id="{BCCAA137-43D4-49A2-8650-C703B342FC82}"/>
              </a:ext>
            </a:extLst>
          </p:cNvPr>
          <p:cNvSpPr>
            <a:spLocks noChangeArrowheads="1"/>
          </p:cNvSpPr>
          <p:nvPr/>
        </p:nvSpPr>
        <p:spPr bwMode="auto">
          <a:xfrm>
            <a:off x="1947863" y="3429000"/>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Fortran</a:t>
            </a:r>
          </a:p>
        </p:txBody>
      </p:sp>
      <p:sp>
        <p:nvSpPr>
          <p:cNvPr id="3080" name="Rectangle 8">
            <a:extLst>
              <a:ext uri="{FF2B5EF4-FFF2-40B4-BE49-F238E27FC236}">
                <a16:creationId xmlns:a16="http://schemas.microsoft.com/office/drawing/2014/main" id="{1F1BEEF1-183A-413C-8AE8-88739E8FDC3A}"/>
              </a:ext>
            </a:extLst>
          </p:cNvPr>
          <p:cNvSpPr>
            <a:spLocks noChangeArrowheads="1"/>
          </p:cNvSpPr>
          <p:nvPr/>
        </p:nvSpPr>
        <p:spPr bwMode="auto">
          <a:xfrm>
            <a:off x="3676650" y="3429000"/>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Algol 68</a:t>
            </a:r>
          </a:p>
        </p:txBody>
      </p:sp>
      <p:sp>
        <p:nvSpPr>
          <p:cNvPr id="3081" name="Rectangle 9">
            <a:extLst>
              <a:ext uri="{FF2B5EF4-FFF2-40B4-BE49-F238E27FC236}">
                <a16:creationId xmlns:a16="http://schemas.microsoft.com/office/drawing/2014/main" id="{E3F1B0AD-DF37-4ECC-8CFC-FF9D9C790AB3}"/>
              </a:ext>
            </a:extLst>
          </p:cNvPr>
          <p:cNvSpPr>
            <a:spLocks noChangeArrowheads="1"/>
          </p:cNvSpPr>
          <p:nvPr/>
        </p:nvSpPr>
        <p:spPr bwMode="auto">
          <a:xfrm>
            <a:off x="5434013" y="3429000"/>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C</a:t>
            </a:r>
          </a:p>
        </p:txBody>
      </p:sp>
      <p:sp>
        <p:nvSpPr>
          <p:cNvPr id="3082" name="Rectangle 10">
            <a:extLst>
              <a:ext uri="{FF2B5EF4-FFF2-40B4-BE49-F238E27FC236}">
                <a16:creationId xmlns:a16="http://schemas.microsoft.com/office/drawing/2014/main" id="{898CA827-869D-4437-AD85-FBD5A31EA1A5}"/>
              </a:ext>
            </a:extLst>
          </p:cNvPr>
          <p:cNvSpPr>
            <a:spLocks noChangeArrowheads="1"/>
          </p:cNvSpPr>
          <p:nvPr/>
        </p:nvSpPr>
        <p:spPr bwMode="auto">
          <a:xfrm>
            <a:off x="7246938" y="3429000"/>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C++</a:t>
            </a:r>
          </a:p>
        </p:txBody>
      </p:sp>
      <p:sp>
        <p:nvSpPr>
          <p:cNvPr id="3083" name="Rectangle 11">
            <a:extLst>
              <a:ext uri="{FF2B5EF4-FFF2-40B4-BE49-F238E27FC236}">
                <a16:creationId xmlns:a16="http://schemas.microsoft.com/office/drawing/2014/main" id="{276E9060-2F9C-4776-AD63-DCC771C929F6}"/>
              </a:ext>
            </a:extLst>
          </p:cNvPr>
          <p:cNvSpPr>
            <a:spLocks noChangeArrowheads="1"/>
          </p:cNvSpPr>
          <p:nvPr/>
        </p:nvSpPr>
        <p:spPr bwMode="auto">
          <a:xfrm>
            <a:off x="9091613" y="3429000"/>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a:latin typeface="Arial" panose="020B0604020202020204" pitchFamily="34" charset="0"/>
              </a:rPr>
              <a:t>C#</a:t>
            </a:r>
          </a:p>
        </p:txBody>
      </p:sp>
      <p:sp>
        <p:nvSpPr>
          <p:cNvPr id="3084" name="Rectangle 12">
            <a:extLst>
              <a:ext uri="{FF2B5EF4-FFF2-40B4-BE49-F238E27FC236}">
                <a16:creationId xmlns:a16="http://schemas.microsoft.com/office/drawing/2014/main" id="{16CBE1ED-0B29-4E28-BEAC-1914B9ECA6F3}"/>
              </a:ext>
            </a:extLst>
          </p:cNvPr>
          <p:cNvSpPr>
            <a:spLocks noChangeArrowheads="1"/>
          </p:cNvSpPr>
          <p:nvPr/>
        </p:nvSpPr>
        <p:spPr bwMode="auto">
          <a:xfrm>
            <a:off x="1947863" y="4351338"/>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Cobol</a:t>
            </a:r>
          </a:p>
        </p:txBody>
      </p:sp>
      <p:sp>
        <p:nvSpPr>
          <p:cNvPr id="3085" name="Rectangle 13">
            <a:extLst>
              <a:ext uri="{FF2B5EF4-FFF2-40B4-BE49-F238E27FC236}">
                <a16:creationId xmlns:a16="http://schemas.microsoft.com/office/drawing/2014/main" id="{9781CAA4-211E-4F9F-9A22-B117D0340726}"/>
              </a:ext>
            </a:extLst>
          </p:cNvPr>
          <p:cNvSpPr>
            <a:spLocks noChangeArrowheads="1"/>
          </p:cNvSpPr>
          <p:nvPr/>
        </p:nvSpPr>
        <p:spPr bwMode="auto">
          <a:xfrm>
            <a:off x="7248525" y="2506663"/>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Eiffel</a:t>
            </a:r>
          </a:p>
        </p:txBody>
      </p:sp>
      <p:sp>
        <p:nvSpPr>
          <p:cNvPr id="3088" name="Rectangle 16">
            <a:extLst>
              <a:ext uri="{FF2B5EF4-FFF2-40B4-BE49-F238E27FC236}">
                <a16:creationId xmlns:a16="http://schemas.microsoft.com/office/drawing/2014/main" id="{4633D888-93B8-407C-9B2C-F5A8E662AB61}"/>
              </a:ext>
            </a:extLst>
          </p:cNvPr>
          <p:cNvSpPr>
            <a:spLocks noChangeArrowheads="1"/>
          </p:cNvSpPr>
          <p:nvPr/>
        </p:nvSpPr>
        <p:spPr bwMode="auto">
          <a:xfrm>
            <a:off x="9091613" y="4351338"/>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a:latin typeface="Arial" panose="020B0604020202020204" pitchFamily="34" charset="0"/>
              </a:rPr>
              <a:t>Java</a:t>
            </a:r>
          </a:p>
        </p:txBody>
      </p:sp>
      <p:sp>
        <p:nvSpPr>
          <p:cNvPr id="3089" name="Rectangle 17">
            <a:extLst>
              <a:ext uri="{FF2B5EF4-FFF2-40B4-BE49-F238E27FC236}">
                <a16:creationId xmlns:a16="http://schemas.microsoft.com/office/drawing/2014/main" id="{561E7CE9-7500-4929-878A-45760E67FB83}"/>
              </a:ext>
            </a:extLst>
          </p:cNvPr>
          <p:cNvSpPr>
            <a:spLocks noChangeArrowheads="1"/>
          </p:cNvSpPr>
          <p:nvPr/>
        </p:nvSpPr>
        <p:spPr bwMode="auto">
          <a:xfrm>
            <a:off x="7248525" y="4351338"/>
            <a:ext cx="1295400" cy="7620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Ada 95</a:t>
            </a:r>
          </a:p>
        </p:txBody>
      </p:sp>
      <p:sp>
        <p:nvSpPr>
          <p:cNvPr id="3092" name="Rectangle 20">
            <a:extLst>
              <a:ext uri="{FF2B5EF4-FFF2-40B4-BE49-F238E27FC236}">
                <a16:creationId xmlns:a16="http://schemas.microsoft.com/office/drawing/2014/main" id="{C5222366-FC42-4957-B7C7-08B18B39BD7D}"/>
              </a:ext>
            </a:extLst>
          </p:cNvPr>
          <p:cNvSpPr>
            <a:spLocks noChangeArrowheads="1"/>
          </p:cNvSpPr>
          <p:nvPr/>
        </p:nvSpPr>
        <p:spPr bwMode="auto">
          <a:xfrm>
            <a:off x="3676650" y="4351338"/>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PL/I</a:t>
            </a:r>
          </a:p>
        </p:txBody>
      </p:sp>
      <p:sp>
        <p:nvSpPr>
          <p:cNvPr id="3093" name="Rectangle 21">
            <a:extLst>
              <a:ext uri="{FF2B5EF4-FFF2-40B4-BE49-F238E27FC236}">
                <a16:creationId xmlns:a16="http://schemas.microsoft.com/office/drawing/2014/main" id="{FBBFD41D-9632-4E55-9E11-5954F6058A8B}"/>
              </a:ext>
            </a:extLst>
          </p:cNvPr>
          <p:cNvSpPr>
            <a:spLocks noChangeArrowheads="1"/>
          </p:cNvSpPr>
          <p:nvPr/>
        </p:nvSpPr>
        <p:spPr bwMode="auto">
          <a:xfrm>
            <a:off x="5448300" y="4364038"/>
            <a:ext cx="1295400" cy="762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dirty="0">
                <a:solidFill>
                  <a:schemeClr val="tx2"/>
                </a:solidFill>
                <a:latin typeface="Arial" panose="020B0604020202020204" pitchFamily="34" charset="0"/>
              </a:rPr>
              <a:t>Pascal</a:t>
            </a:r>
          </a:p>
        </p:txBody>
      </p:sp>
      <p:sp>
        <p:nvSpPr>
          <p:cNvPr id="3094" name="Line 22">
            <a:extLst>
              <a:ext uri="{FF2B5EF4-FFF2-40B4-BE49-F238E27FC236}">
                <a16:creationId xmlns:a16="http://schemas.microsoft.com/office/drawing/2014/main" id="{6B9F6C9D-0A4C-4981-BD47-7EBDB85DB3E3}"/>
              </a:ext>
            </a:extLst>
          </p:cNvPr>
          <p:cNvSpPr>
            <a:spLocks noChangeShapeType="1"/>
          </p:cNvSpPr>
          <p:nvPr/>
        </p:nvSpPr>
        <p:spPr bwMode="auto">
          <a:xfrm>
            <a:off x="3446463" y="2506663"/>
            <a:ext cx="0" cy="374491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l-GR"/>
          </a:p>
        </p:txBody>
      </p:sp>
      <p:sp>
        <p:nvSpPr>
          <p:cNvPr id="3095" name="Line 23">
            <a:extLst>
              <a:ext uri="{FF2B5EF4-FFF2-40B4-BE49-F238E27FC236}">
                <a16:creationId xmlns:a16="http://schemas.microsoft.com/office/drawing/2014/main" id="{C0812865-78AF-47D7-BBD4-3BF6D9800DBE}"/>
              </a:ext>
            </a:extLst>
          </p:cNvPr>
          <p:cNvSpPr>
            <a:spLocks noChangeShapeType="1"/>
          </p:cNvSpPr>
          <p:nvPr/>
        </p:nvSpPr>
        <p:spPr bwMode="auto">
          <a:xfrm>
            <a:off x="7018338" y="2506663"/>
            <a:ext cx="0" cy="374491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l-GR"/>
          </a:p>
        </p:txBody>
      </p:sp>
      <p:sp>
        <p:nvSpPr>
          <p:cNvPr id="3096" name="Line 24">
            <a:extLst>
              <a:ext uri="{FF2B5EF4-FFF2-40B4-BE49-F238E27FC236}">
                <a16:creationId xmlns:a16="http://schemas.microsoft.com/office/drawing/2014/main" id="{8165661F-748A-4EAD-AAEF-CF16891DB8B7}"/>
              </a:ext>
            </a:extLst>
          </p:cNvPr>
          <p:cNvSpPr>
            <a:spLocks noChangeShapeType="1"/>
          </p:cNvSpPr>
          <p:nvPr/>
        </p:nvSpPr>
        <p:spPr bwMode="auto">
          <a:xfrm>
            <a:off x="8861425" y="2506663"/>
            <a:ext cx="0" cy="374491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l-GR"/>
          </a:p>
        </p:txBody>
      </p:sp>
      <p:sp>
        <p:nvSpPr>
          <p:cNvPr id="3097" name="Text Box 25">
            <a:extLst>
              <a:ext uri="{FF2B5EF4-FFF2-40B4-BE49-F238E27FC236}">
                <a16:creationId xmlns:a16="http://schemas.microsoft.com/office/drawing/2014/main" id="{52FDD65A-8555-4B4D-9618-454BC703696B}"/>
              </a:ext>
            </a:extLst>
          </p:cNvPr>
          <p:cNvSpPr txBox="1">
            <a:spLocks noChangeArrowheads="1"/>
          </p:cNvSpPr>
          <p:nvPr/>
        </p:nvSpPr>
        <p:spPr bwMode="auto">
          <a:xfrm>
            <a:off x="1833563" y="2103438"/>
            <a:ext cx="149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l-GR" dirty="0">
                <a:solidFill>
                  <a:schemeClr val="tx2"/>
                </a:solidFill>
              </a:rPr>
              <a:t>Elementary</a:t>
            </a:r>
            <a:br>
              <a:rPr lang="en-US" altLang="el-GR" dirty="0">
                <a:solidFill>
                  <a:schemeClr val="tx2"/>
                </a:solidFill>
              </a:rPr>
            </a:br>
            <a:r>
              <a:rPr lang="en-US" altLang="el-GR" dirty="0">
                <a:solidFill>
                  <a:schemeClr val="tx2"/>
                </a:solidFill>
              </a:rPr>
              <a:t>Procedural</a:t>
            </a:r>
          </a:p>
        </p:txBody>
      </p:sp>
      <p:sp>
        <p:nvSpPr>
          <p:cNvPr id="3098" name="Text Box 26">
            <a:extLst>
              <a:ext uri="{FF2B5EF4-FFF2-40B4-BE49-F238E27FC236}">
                <a16:creationId xmlns:a16="http://schemas.microsoft.com/office/drawing/2014/main" id="{647A2FFD-BF10-4FBA-B4E9-9BFFA28F5AC4}"/>
              </a:ext>
            </a:extLst>
          </p:cNvPr>
          <p:cNvSpPr txBox="1">
            <a:spLocks noChangeArrowheads="1"/>
          </p:cNvSpPr>
          <p:nvPr/>
        </p:nvSpPr>
        <p:spPr bwMode="auto">
          <a:xfrm>
            <a:off x="3560763" y="2103438"/>
            <a:ext cx="149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l-GR" dirty="0">
                <a:solidFill>
                  <a:schemeClr val="tx2"/>
                </a:solidFill>
              </a:rPr>
              <a:t>Advanced</a:t>
            </a:r>
            <a:br>
              <a:rPr lang="en-US" altLang="el-GR" dirty="0">
                <a:solidFill>
                  <a:schemeClr val="tx2"/>
                </a:solidFill>
              </a:rPr>
            </a:br>
            <a:r>
              <a:rPr lang="en-US" altLang="el-GR" dirty="0">
                <a:solidFill>
                  <a:schemeClr val="tx2"/>
                </a:solidFill>
              </a:rPr>
              <a:t>Procedural</a:t>
            </a:r>
          </a:p>
        </p:txBody>
      </p:sp>
      <p:sp>
        <p:nvSpPr>
          <p:cNvPr id="3101" name="Text Box 29">
            <a:extLst>
              <a:ext uri="{FF2B5EF4-FFF2-40B4-BE49-F238E27FC236}">
                <a16:creationId xmlns:a16="http://schemas.microsoft.com/office/drawing/2014/main" id="{47399D0F-6056-4B36-AF6B-CCA3F46BF2D3}"/>
              </a:ext>
            </a:extLst>
          </p:cNvPr>
          <p:cNvSpPr txBox="1">
            <a:spLocks noChangeArrowheads="1"/>
          </p:cNvSpPr>
          <p:nvPr/>
        </p:nvSpPr>
        <p:spPr bwMode="auto">
          <a:xfrm>
            <a:off x="5289550" y="2103438"/>
            <a:ext cx="149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l-GR" dirty="0">
                <a:solidFill>
                  <a:schemeClr val="tx2"/>
                </a:solidFill>
              </a:rPr>
              <a:t>Special</a:t>
            </a:r>
            <a:br>
              <a:rPr lang="en-US" altLang="el-GR" dirty="0">
                <a:solidFill>
                  <a:schemeClr val="tx2"/>
                </a:solidFill>
              </a:rPr>
            </a:br>
            <a:r>
              <a:rPr lang="en-US" altLang="el-GR" dirty="0">
                <a:solidFill>
                  <a:schemeClr val="tx2"/>
                </a:solidFill>
              </a:rPr>
              <a:t>Procedural</a:t>
            </a:r>
          </a:p>
        </p:txBody>
      </p:sp>
      <p:sp>
        <p:nvSpPr>
          <p:cNvPr id="3102" name="Text Box 30">
            <a:extLst>
              <a:ext uri="{FF2B5EF4-FFF2-40B4-BE49-F238E27FC236}">
                <a16:creationId xmlns:a16="http://schemas.microsoft.com/office/drawing/2014/main" id="{D2AC4EB8-618E-48BB-8880-571A27A5AEF3}"/>
              </a:ext>
            </a:extLst>
          </p:cNvPr>
          <p:cNvSpPr txBox="1">
            <a:spLocks noChangeArrowheads="1"/>
          </p:cNvSpPr>
          <p:nvPr/>
        </p:nvSpPr>
        <p:spPr bwMode="auto">
          <a:xfrm>
            <a:off x="7112000" y="1757752"/>
            <a:ext cx="149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l-GR" dirty="0">
                <a:solidFill>
                  <a:schemeClr val="tx2"/>
                </a:solidFill>
              </a:rPr>
              <a:t>Object</a:t>
            </a:r>
            <a:br>
              <a:rPr lang="en-US" altLang="el-GR" dirty="0">
                <a:solidFill>
                  <a:schemeClr val="tx2"/>
                </a:solidFill>
              </a:rPr>
            </a:br>
            <a:r>
              <a:rPr lang="en-US" altLang="el-GR" dirty="0">
                <a:solidFill>
                  <a:schemeClr val="tx2"/>
                </a:solidFill>
              </a:rPr>
              <a:t>Oriented</a:t>
            </a:r>
          </a:p>
        </p:txBody>
      </p:sp>
      <p:sp>
        <p:nvSpPr>
          <p:cNvPr id="3103" name="Text Box 31">
            <a:extLst>
              <a:ext uri="{FF2B5EF4-FFF2-40B4-BE49-F238E27FC236}">
                <a16:creationId xmlns:a16="http://schemas.microsoft.com/office/drawing/2014/main" id="{36A8018E-D670-4BF5-A6C0-3F4A598CE27E}"/>
              </a:ext>
            </a:extLst>
          </p:cNvPr>
          <p:cNvSpPr txBox="1">
            <a:spLocks noChangeArrowheads="1"/>
          </p:cNvSpPr>
          <p:nvPr/>
        </p:nvSpPr>
        <p:spPr bwMode="auto">
          <a:xfrm>
            <a:off x="8975725" y="1758950"/>
            <a:ext cx="1498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l-GR" dirty="0">
                <a:solidFill>
                  <a:schemeClr val="tx2"/>
                </a:solidFill>
              </a:rPr>
              <a:t>Advanced</a:t>
            </a:r>
            <a:br>
              <a:rPr lang="en-US" altLang="el-GR" dirty="0">
                <a:solidFill>
                  <a:schemeClr val="tx2"/>
                </a:solidFill>
              </a:rPr>
            </a:br>
            <a:r>
              <a:rPr lang="en-US" altLang="el-GR" dirty="0">
                <a:solidFill>
                  <a:schemeClr val="tx2"/>
                </a:solidFill>
              </a:rPr>
              <a:t>Object</a:t>
            </a:r>
            <a:br>
              <a:rPr lang="en-US" altLang="el-GR" dirty="0">
                <a:solidFill>
                  <a:schemeClr val="tx2"/>
                </a:solidFill>
              </a:rPr>
            </a:br>
            <a:r>
              <a:rPr lang="en-US" altLang="el-GR" dirty="0">
                <a:solidFill>
                  <a:schemeClr val="tx2"/>
                </a:solidFill>
              </a:rPr>
              <a:t>Oriented</a:t>
            </a:r>
          </a:p>
        </p:txBody>
      </p:sp>
      <p:sp>
        <p:nvSpPr>
          <p:cNvPr id="3091" name="Rectangle 19">
            <a:extLst>
              <a:ext uri="{FF2B5EF4-FFF2-40B4-BE49-F238E27FC236}">
                <a16:creationId xmlns:a16="http://schemas.microsoft.com/office/drawing/2014/main" id="{19200E73-1862-4B1B-9370-6AFC8C638C9B}"/>
              </a:ext>
            </a:extLst>
          </p:cNvPr>
          <p:cNvSpPr>
            <a:spLocks noChangeArrowheads="1"/>
          </p:cNvSpPr>
          <p:nvPr/>
        </p:nvSpPr>
        <p:spPr bwMode="auto">
          <a:xfrm>
            <a:off x="6370638" y="5273675"/>
            <a:ext cx="1295400" cy="7620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l-GR">
                <a:latin typeface="Arial" panose="020B0604020202020204" pitchFamily="34" charset="0"/>
              </a:rPr>
              <a:t>Ada 83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064895" cy="696595"/>
          </a:xfrm>
          <a:prstGeom prst="rect">
            <a:avLst/>
          </a:prstGeom>
        </p:spPr>
        <p:txBody>
          <a:bodyPr vert="horz" wrap="square" lIns="0" tIns="12700" rIns="0" bIns="0" rtlCol="0">
            <a:spAutoFit/>
          </a:bodyPr>
          <a:lstStyle/>
          <a:p>
            <a:pPr marL="12700">
              <a:lnSpc>
                <a:spcPct val="100000"/>
              </a:lnSpc>
              <a:spcBef>
                <a:spcPts val="100"/>
              </a:spcBef>
            </a:pPr>
            <a:r>
              <a:rPr dirty="0"/>
              <a:t>CLR</a:t>
            </a:r>
          </a:p>
        </p:txBody>
      </p:sp>
      <p:sp>
        <p:nvSpPr>
          <p:cNvPr id="3" name="object 3"/>
          <p:cNvSpPr txBox="1"/>
          <p:nvPr/>
        </p:nvSpPr>
        <p:spPr>
          <a:xfrm>
            <a:off x="574040" y="1502791"/>
            <a:ext cx="9090025" cy="332740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virtual </a:t>
            </a:r>
            <a:r>
              <a:rPr kumimoji="0" sz="1800" b="0" i="0" u="none" strike="noStrike" kern="1200" cap="none" spc="-5" normalizeH="0" baseline="0" noProof="0" dirty="0">
                <a:ln>
                  <a:noFill/>
                </a:ln>
                <a:solidFill>
                  <a:prstClr val="black"/>
                </a:solidFill>
                <a:effectLst/>
                <a:uLnTx/>
                <a:uFillTx/>
                <a:latin typeface="Lucida Sans"/>
                <a:ea typeface="+mn-ea"/>
                <a:cs typeface="Lucida Sans"/>
              </a:rPr>
              <a:t>machine component of </a:t>
            </a:r>
            <a:r>
              <a:rPr kumimoji="0" sz="1800" b="0" i="0" u="none" strike="noStrike" kern="1200" cap="none" spc="-10" normalizeH="0" baseline="0" noProof="0" dirty="0">
                <a:ln>
                  <a:noFill/>
                </a:ln>
                <a:solidFill>
                  <a:prstClr val="black"/>
                </a:solidFill>
                <a:effectLst/>
                <a:uLnTx/>
                <a:uFillTx/>
                <a:latin typeface="Lucida Sans"/>
                <a:ea typeface="+mn-ea"/>
                <a:cs typeface="Lucida Sans"/>
              </a:rPr>
              <a:t>Microsoft's </a:t>
            </a:r>
            <a:r>
              <a:rPr kumimoji="0" sz="1800" b="0" i="0" u="none" strike="noStrike" kern="1200" cap="none" spc="-5" normalizeH="0" baseline="0" noProof="0" dirty="0">
                <a:ln>
                  <a:noFill/>
                </a:ln>
                <a:solidFill>
                  <a:prstClr val="black"/>
                </a:solidFill>
                <a:effectLst/>
                <a:uLnTx/>
                <a:uFillTx/>
                <a:latin typeface="Lucida Sans"/>
                <a:ea typeface="+mn-ea"/>
                <a:cs typeface="Lucida Sans"/>
              </a:rPr>
              <a:t>.NET</a:t>
            </a:r>
            <a:r>
              <a:rPr kumimoji="0" sz="1800" b="0" i="0" u="none" strike="noStrike" kern="1200" cap="none" spc="0" normalizeH="0" baseline="0" noProof="0" dirty="0">
                <a:ln>
                  <a:noFill/>
                </a:ln>
                <a:solidFill>
                  <a:prstClr val="black"/>
                </a:solidFill>
                <a:effectLst/>
                <a:uLnTx/>
                <a:uFillTx/>
                <a:latin typeface="Lucida Sans"/>
                <a:ea typeface="+mn-ea"/>
                <a:cs typeface="Lucida Sans"/>
              </a:rPr>
              <a:t> framework</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JIT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771525" marR="0" lvl="1" indent="-302260" algn="l" defTabSz="914400" rtl="0" eaLnBrk="1" fontAlgn="auto" latinLnBrk="0" hangingPunct="1">
              <a:lnSpc>
                <a:spcPct val="100000"/>
              </a:lnSpc>
              <a:spcBef>
                <a:spcPts val="285"/>
              </a:spcBef>
              <a:spcAft>
                <a:spcPts val="0"/>
              </a:spcAft>
              <a:buClrTx/>
              <a:buSzTx/>
              <a:buFont typeface="Arial"/>
              <a:buChar char="•"/>
              <a:tabLst>
                <a:tab pos="771525" algn="l"/>
                <a:tab pos="77216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Just-In-Time </a:t>
            </a:r>
            <a:r>
              <a:rPr kumimoji="0" sz="1800" b="0" i="0" u="none" strike="noStrike" kern="1200" cap="none" spc="0" normalizeH="0" baseline="0" noProof="0" dirty="0">
                <a:ln>
                  <a:noFill/>
                </a:ln>
                <a:solidFill>
                  <a:prstClr val="black"/>
                </a:solidFill>
                <a:effectLst/>
                <a:uLnTx/>
                <a:uFillTx/>
                <a:latin typeface="Lucida Sans"/>
                <a:ea typeface="+mn-ea"/>
                <a:cs typeface="Lucida Sans"/>
              </a:rPr>
              <a:t>compilation converts </a:t>
            </a:r>
            <a:r>
              <a:rPr kumimoji="0" sz="1800" b="0" i="0" u="none" strike="noStrike" kern="1200" cap="none" spc="-5" normalizeH="0" baseline="0" noProof="0" dirty="0">
                <a:ln>
                  <a:noFill/>
                </a:ln>
                <a:solidFill>
                  <a:prstClr val="black"/>
                </a:solidFill>
                <a:effectLst/>
                <a:uLnTx/>
                <a:uFillTx/>
                <a:latin typeface="Lucida Sans"/>
                <a:ea typeface="+mn-ea"/>
                <a:cs typeface="Lucida Sans"/>
              </a:rPr>
              <a:t>compiled code </a:t>
            </a:r>
            <a:r>
              <a:rPr kumimoji="0" sz="1800" b="0" i="0" u="none" strike="noStrike" kern="1200" cap="none" spc="0" normalizeH="0" baseline="0" noProof="0" dirty="0">
                <a:ln>
                  <a:noFill/>
                </a:ln>
                <a:solidFill>
                  <a:prstClr val="black"/>
                </a:solidFill>
                <a:effectLst/>
                <a:uLnTx/>
                <a:uFillTx/>
                <a:latin typeface="Lucida Sans"/>
                <a:ea typeface="+mn-ea"/>
                <a:cs typeface="Lucida Sans"/>
              </a:rPr>
              <a:t>into </a:t>
            </a:r>
            <a:r>
              <a:rPr kumimoji="0" sz="1800" b="0" i="0" u="none" strike="noStrike" kern="1200" cap="none" spc="-5" normalizeH="0" baseline="0" noProof="0" dirty="0">
                <a:ln>
                  <a:noFill/>
                </a:ln>
                <a:solidFill>
                  <a:prstClr val="black"/>
                </a:solidFill>
                <a:effectLst/>
                <a:uLnTx/>
                <a:uFillTx/>
                <a:latin typeface="Lucida Sans"/>
                <a:ea typeface="+mn-ea"/>
                <a:cs typeface="Lucida Sans"/>
              </a:rPr>
              <a:t>machine</a:t>
            </a:r>
            <a:r>
              <a:rPr kumimoji="0" sz="1800" b="0" i="0" u="none" strike="noStrike" kern="1200" cap="none" spc="-11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instructions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Memory</a:t>
            </a:r>
            <a:r>
              <a:rPr kumimoji="0" sz="1800" b="0" i="0" u="none" strike="noStrike" kern="1200" cap="none" spc="-2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management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5"/>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Type</a:t>
            </a:r>
            <a:r>
              <a:rPr kumimoji="0" sz="1800" b="0" i="0" u="none" strike="noStrike" kern="1200" cap="none" spc="1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safety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9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Exception</a:t>
            </a:r>
            <a:r>
              <a:rPr kumimoji="0" sz="1800" b="0" i="0" u="none" strike="noStrike" kern="1200" cap="none" spc="-2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handling</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Garbage </a:t>
            </a:r>
            <a:r>
              <a:rPr kumimoji="0" sz="1800" b="0" i="0" u="none" strike="noStrike" kern="1200" cap="none" spc="-5" normalizeH="0" baseline="0" noProof="0" dirty="0">
                <a:ln>
                  <a:noFill/>
                </a:ln>
                <a:solidFill>
                  <a:prstClr val="black"/>
                </a:solidFill>
                <a:effectLst/>
                <a:uLnTx/>
                <a:uFillTx/>
                <a:latin typeface="Lucida Sans"/>
                <a:ea typeface="+mn-ea"/>
                <a:cs typeface="Lucida Sans"/>
              </a:rPr>
              <a:t>collection</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Security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9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Thread</a:t>
            </a:r>
            <a:r>
              <a:rPr kumimoji="0" sz="1800" b="0" i="0" u="none" strike="noStrike" kern="1200" cap="none" spc="-4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management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8266430" cy="696595"/>
          </a:xfrm>
          <a:prstGeom prst="rect">
            <a:avLst/>
          </a:prstGeom>
        </p:spPr>
        <p:txBody>
          <a:bodyPr vert="horz" wrap="square" lIns="0" tIns="12700" rIns="0" bIns="0" rtlCol="0">
            <a:spAutoFit/>
          </a:bodyPr>
          <a:lstStyle/>
          <a:p>
            <a:pPr marL="12700">
              <a:lnSpc>
                <a:spcPct val="100000"/>
              </a:lnSpc>
              <a:spcBef>
                <a:spcPts val="100"/>
              </a:spcBef>
            </a:pPr>
            <a:r>
              <a:rPr dirty="0"/>
              <a:t>C# </a:t>
            </a:r>
            <a:r>
              <a:rPr spc="-5" dirty="0"/>
              <a:t>application building</a:t>
            </a:r>
            <a:r>
              <a:rPr spc="-85" dirty="0"/>
              <a:t> </a:t>
            </a:r>
            <a:r>
              <a:rPr spc="-5" dirty="0"/>
              <a:t>blocks</a:t>
            </a:r>
          </a:p>
        </p:txBody>
      </p:sp>
      <p:sp>
        <p:nvSpPr>
          <p:cNvPr id="3" name="object 3"/>
          <p:cNvSpPr txBox="1"/>
          <p:nvPr/>
        </p:nvSpPr>
        <p:spPr>
          <a:xfrm>
            <a:off x="574040" y="1550894"/>
            <a:ext cx="8435975" cy="2961005"/>
          </a:xfrm>
          <a:prstGeom prst="rect">
            <a:avLst/>
          </a:prstGeom>
        </p:spPr>
        <p:txBody>
          <a:bodyPr vert="horz" wrap="square" lIns="0" tIns="44450" rIns="0" bIns="0" rtlCol="0">
            <a:spAutoFit/>
          </a:bodyPr>
          <a:lstStyle/>
          <a:p>
            <a:pPr marL="241300" marR="0" lvl="0" indent="-228600" algn="l" defTabSz="914400" rtl="0" eaLnBrk="1" fontAlgn="auto" latinLnBrk="0" hangingPunct="1">
              <a:lnSpc>
                <a:spcPct val="100000"/>
              </a:lnSpc>
              <a:spcBef>
                <a:spcPts val="350"/>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Assembly</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220"/>
              </a:spcBef>
              <a:spcAft>
                <a:spcPts val="0"/>
              </a:spcAft>
              <a:buClrTx/>
              <a:buSzTx/>
              <a:buFont typeface="Arial"/>
              <a:buChar char="•"/>
              <a:tabLst>
                <a:tab pos="699135" algn="l"/>
              </a:tabLst>
              <a:defRPr/>
            </a:pPr>
            <a:r>
              <a:rPr kumimoji="0" sz="2400" b="0" i="0" u="none" strike="noStrike" kern="1200" cap="none" spc="0" normalizeH="0" baseline="0" noProof="0" dirty="0">
                <a:ln>
                  <a:noFill/>
                </a:ln>
                <a:solidFill>
                  <a:prstClr val="black"/>
                </a:solidFill>
                <a:effectLst/>
                <a:uLnTx/>
                <a:uFillTx/>
                <a:latin typeface="Lucida Sans"/>
                <a:ea typeface="+mn-ea"/>
                <a:cs typeface="Lucida Sans"/>
              </a:rPr>
              <a:t>a </a:t>
            </a:r>
            <a:r>
              <a:rPr kumimoji="0" sz="2400" b="0" i="0" u="none" strike="noStrike" kern="1200" cap="none" spc="-5" normalizeH="0" baseline="0" noProof="0" dirty="0">
                <a:ln>
                  <a:noFill/>
                </a:ln>
                <a:solidFill>
                  <a:prstClr val="black"/>
                </a:solidFill>
                <a:effectLst/>
                <a:uLnTx/>
                <a:uFillTx/>
                <a:latin typeface="Lucida Sans"/>
                <a:ea typeface="+mn-ea"/>
                <a:cs typeface="Lucida Sans"/>
              </a:rPr>
              <a:t>fundamental </a:t>
            </a:r>
            <a:r>
              <a:rPr kumimoji="0" sz="2400" b="0" i="0" u="none" strike="noStrike" kern="1200" cap="none" spc="-10" normalizeH="0" baseline="0" noProof="0" dirty="0">
                <a:ln>
                  <a:noFill/>
                </a:ln>
                <a:solidFill>
                  <a:prstClr val="black"/>
                </a:solidFill>
                <a:effectLst/>
                <a:uLnTx/>
                <a:uFillTx/>
                <a:latin typeface="Lucida Sans"/>
                <a:ea typeface="+mn-ea"/>
                <a:cs typeface="Lucida Sans"/>
              </a:rPr>
              <a:t>unit </a:t>
            </a:r>
            <a:r>
              <a:rPr kumimoji="0" sz="2400" b="0" i="0" u="none" strike="noStrike" kern="1200" cap="none" spc="-5" normalizeH="0" baseline="0" noProof="0" dirty="0">
                <a:ln>
                  <a:noFill/>
                </a:ln>
                <a:solidFill>
                  <a:prstClr val="black"/>
                </a:solidFill>
                <a:effectLst/>
                <a:uLnTx/>
                <a:uFillTx/>
                <a:latin typeface="Lucida Sans"/>
                <a:ea typeface="+mn-ea"/>
                <a:cs typeface="Lucida Sans"/>
              </a:rPr>
              <a:t>of physical code</a:t>
            </a:r>
            <a:r>
              <a:rPr kumimoji="0" sz="2400" b="0" i="0" u="none" strike="noStrike" kern="1200" cap="none" spc="55" normalizeH="0" baseline="0" noProof="0" dirty="0">
                <a:ln>
                  <a:noFill/>
                </a:ln>
                <a:solidFill>
                  <a:prstClr val="black"/>
                </a:solidFill>
                <a:effectLst/>
                <a:uLnTx/>
                <a:uFillTx/>
                <a:latin typeface="Lucida Sans"/>
                <a:ea typeface="+mn-ea"/>
                <a:cs typeface="Lucida Sans"/>
              </a:rPr>
              <a:t> </a:t>
            </a:r>
            <a:r>
              <a:rPr kumimoji="0" sz="2400" b="0" i="0" u="none" strike="noStrike" kern="1200" cap="none" spc="-5" normalizeH="0" baseline="0" noProof="0" dirty="0">
                <a:ln>
                  <a:noFill/>
                </a:ln>
                <a:solidFill>
                  <a:prstClr val="black"/>
                </a:solidFill>
                <a:effectLst/>
                <a:uLnTx/>
                <a:uFillTx/>
                <a:latin typeface="Lucida Sans"/>
                <a:ea typeface="+mn-ea"/>
                <a:cs typeface="Lucida Sans"/>
              </a:rPr>
              <a:t>grouping</a:t>
            </a:r>
            <a:endParaRPr kumimoji="0" sz="2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219"/>
              </a:spcBef>
              <a:spcAft>
                <a:spcPts val="0"/>
              </a:spcAft>
              <a:buClrTx/>
              <a:buSzTx/>
              <a:buFont typeface="Arial"/>
              <a:buChar char="•"/>
              <a:tabLst>
                <a:tab pos="699135" algn="l"/>
              </a:tabLst>
              <a:defRPr/>
            </a:pPr>
            <a:r>
              <a:rPr kumimoji="0" sz="2400" b="0" i="0" u="none" strike="noStrike" kern="1200" cap="none" spc="0" normalizeH="0" baseline="0" noProof="0" dirty="0">
                <a:ln>
                  <a:noFill/>
                </a:ln>
                <a:solidFill>
                  <a:prstClr val="black"/>
                </a:solidFill>
                <a:effectLst/>
                <a:uLnTx/>
                <a:uFillTx/>
                <a:latin typeface="Lucida Sans"/>
                <a:ea typeface="+mn-ea"/>
                <a:cs typeface="Lucida Sans"/>
              </a:rPr>
              <a:t>a </a:t>
            </a:r>
            <a:r>
              <a:rPr kumimoji="0" sz="2400" b="0" i="0" u="none" strike="noStrike" kern="1200" cap="none" spc="-15" normalizeH="0" baseline="0" noProof="0" dirty="0">
                <a:ln>
                  <a:noFill/>
                </a:ln>
                <a:solidFill>
                  <a:prstClr val="black"/>
                </a:solidFill>
                <a:effectLst/>
                <a:uLnTx/>
                <a:uFillTx/>
                <a:latin typeface="Lucida Sans"/>
                <a:ea typeface="+mn-ea"/>
                <a:cs typeface="Lucida Sans"/>
              </a:rPr>
              <a:t>"unit </a:t>
            </a:r>
            <a:r>
              <a:rPr kumimoji="0" sz="2400" b="0" i="0" u="none" strike="noStrike" kern="1200" cap="none" spc="-5" normalizeH="0" baseline="0" noProof="0" dirty="0">
                <a:ln>
                  <a:noFill/>
                </a:ln>
                <a:solidFill>
                  <a:prstClr val="black"/>
                </a:solidFill>
                <a:effectLst/>
                <a:uLnTx/>
                <a:uFillTx/>
                <a:latin typeface="Lucida Sans"/>
                <a:ea typeface="+mn-ea"/>
                <a:cs typeface="Lucida Sans"/>
              </a:rPr>
              <a:t>of deployment", almost </a:t>
            </a:r>
            <a:r>
              <a:rPr kumimoji="0" sz="2400" b="0" i="0" u="none" strike="noStrike" kern="1200" cap="none" spc="0" normalizeH="0" baseline="0" noProof="0" dirty="0">
                <a:ln>
                  <a:noFill/>
                </a:ln>
                <a:solidFill>
                  <a:prstClr val="black"/>
                </a:solidFill>
                <a:effectLst/>
                <a:uLnTx/>
                <a:uFillTx/>
                <a:latin typeface="Lucida Sans"/>
                <a:ea typeface="+mn-ea"/>
                <a:cs typeface="Lucida Sans"/>
              </a:rPr>
              <a:t>always </a:t>
            </a:r>
            <a:r>
              <a:rPr kumimoji="0" sz="2400" b="0" i="0" u="none" strike="noStrike" kern="1200" cap="none" spc="5" normalizeH="0" baseline="0" noProof="0" dirty="0">
                <a:ln>
                  <a:noFill/>
                </a:ln>
                <a:solidFill>
                  <a:prstClr val="black"/>
                </a:solidFill>
                <a:effectLst/>
                <a:uLnTx/>
                <a:uFillTx/>
                <a:latin typeface="Lucida Sans"/>
                <a:ea typeface="+mn-ea"/>
                <a:cs typeface="Lucida Sans"/>
              </a:rPr>
              <a:t>an </a:t>
            </a:r>
            <a:r>
              <a:rPr kumimoji="0" sz="2400" b="0" i="0" u="none" strike="noStrike" kern="1200" cap="none" spc="-5" normalizeH="0" baseline="0" noProof="0" dirty="0">
                <a:ln>
                  <a:noFill/>
                </a:ln>
                <a:solidFill>
                  <a:prstClr val="black"/>
                </a:solidFill>
                <a:effectLst/>
                <a:uLnTx/>
                <a:uFillTx/>
                <a:latin typeface="Lucida Sans"/>
                <a:ea typeface="+mn-ea"/>
                <a:cs typeface="Lucida Sans"/>
              </a:rPr>
              <a:t>.exe or</a:t>
            </a:r>
            <a:r>
              <a:rPr kumimoji="0" sz="2400" b="0" i="0" u="none" strike="noStrike" kern="1200" cap="none" spc="80" normalizeH="0" baseline="0" noProof="0" dirty="0">
                <a:ln>
                  <a:noFill/>
                </a:ln>
                <a:solidFill>
                  <a:prstClr val="black"/>
                </a:solidFill>
                <a:effectLst/>
                <a:uLnTx/>
                <a:uFillTx/>
                <a:latin typeface="Lucida Sans"/>
                <a:ea typeface="+mn-ea"/>
                <a:cs typeface="Lucida Sans"/>
              </a:rPr>
              <a:t> </a:t>
            </a:r>
            <a:r>
              <a:rPr kumimoji="0" sz="2400" b="0" i="0" u="none" strike="noStrike" kern="1200" cap="none" spc="5" normalizeH="0" baseline="0" noProof="0" dirty="0">
                <a:ln>
                  <a:noFill/>
                </a:ln>
                <a:solidFill>
                  <a:prstClr val="black"/>
                </a:solidFill>
                <a:effectLst/>
                <a:uLnTx/>
                <a:uFillTx/>
                <a:latin typeface="Lucida Sans"/>
                <a:ea typeface="+mn-ea"/>
                <a:cs typeface="Lucida Sans"/>
              </a:rPr>
              <a:t>.dll</a:t>
            </a:r>
            <a:endParaRPr kumimoji="0" sz="2400" b="0" i="0" u="none" strike="noStrike" kern="1200" cap="none" spc="0" normalizeH="0" baseline="0" noProof="0">
              <a:ln>
                <a:noFill/>
              </a:ln>
              <a:solidFill>
                <a:prstClr val="black"/>
              </a:solidFill>
              <a:effectLst/>
              <a:uLnTx/>
              <a:uFillTx/>
              <a:latin typeface="Lucida Sans"/>
              <a:ea typeface="+mn-ea"/>
              <a:cs typeface="Lucida Sans"/>
            </a:endParaRPr>
          </a:p>
          <a:p>
            <a:pPr marL="457200" marR="0" lvl="1" indent="0" algn="l" defTabSz="914400" rtl="0" eaLnBrk="1" fontAlgn="auto" latinLnBrk="0" hangingPunct="1">
              <a:lnSpc>
                <a:spcPct val="100000"/>
              </a:lnSpc>
              <a:spcBef>
                <a:spcPts val="0"/>
              </a:spcBef>
              <a:spcAft>
                <a:spcPts val="0"/>
              </a:spcAft>
              <a:buClrTx/>
              <a:buSzTx/>
              <a:buFont typeface="Arial"/>
              <a:buChar char="•"/>
              <a:tabLst/>
              <a:defRPr/>
            </a:pPr>
            <a:endParaRPr kumimoji="0" sz="3250" b="0" i="0" u="none" strike="noStrike" kern="1200" cap="none" spc="0" normalizeH="0" baseline="0" noProof="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5"/>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Namespace</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229"/>
              </a:spcBef>
              <a:spcAft>
                <a:spcPts val="0"/>
              </a:spcAft>
              <a:buClrTx/>
              <a:buSzTx/>
              <a:buFont typeface="Arial"/>
              <a:buChar char="•"/>
              <a:tabLst>
                <a:tab pos="699135" algn="l"/>
              </a:tabLst>
              <a:defRPr/>
            </a:pPr>
            <a:r>
              <a:rPr kumimoji="0" sz="2400" b="0" i="0" u="none" strike="noStrike" kern="1200" cap="none" spc="0" normalizeH="0" baseline="0" noProof="0" dirty="0">
                <a:ln>
                  <a:noFill/>
                </a:ln>
                <a:solidFill>
                  <a:prstClr val="black"/>
                </a:solidFill>
                <a:effectLst/>
                <a:uLnTx/>
                <a:uFillTx/>
                <a:latin typeface="Lucida Sans"/>
                <a:ea typeface="+mn-ea"/>
                <a:cs typeface="Lucida Sans"/>
              </a:rPr>
              <a:t>a </a:t>
            </a:r>
            <a:r>
              <a:rPr kumimoji="0" sz="2400" b="0" i="0" u="none" strike="noStrike" kern="1200" cap="none" spc="-5" normalizeH="0" baseline="0" noProof="0" dirty="0">
                <a:ln>
                  <a:noFill/>
                </a:ln>
                <a:solidFill>
                  <a:prstClr val="black"/>
                </a:solidFill>
                <a:effectLst/>
                <a:uLnTx/>
                <a:uFillTx/>
                <a:latin typeface="Lucida Sans"/>
                <a:ea typeface="+mn-ea"/>
                <a:cs typeface="Lucida Sans"/>
              </a:rPr>
              <a:t>fundamental </a:t>
            </a:r>
            <a:r>
              <a:rPr kumimoji="0" sz="2400" b="0" i="0" u="none" strike="noStrike" kern="1200" cap="none" spc="-10" normalizeH="0" baseline="0" noProof="0" dirty="0">
                <a:ln>
                  <a:noFill/>
                </a:ln>
                <a:solidFill>
                  <a:prstClr val="black"/>
                </a:solidFill>
                <a:effectLst/>
                <a:uLnTx/>
                <a:uFillTx/>
                <a:latin typeface="Lucida Sans"/>
                <a:ea typeface="+mn-ea"/>
                <a:cs typeface="Lucida Sans"/>
              </a:rPr>
              <a:t>unit </a:t>
            </a:r>
            <a:r>
              <a:rPr kumimoji="0" sz="2400" b="0" i="0" u="none" strike="noStrike" kern="1200" cap="none" spc="-5" normalizeH="0" baseline="0" noProof="0" dirty="0">
                <a:ln>
                  <a:noFill/>
                </a:ln>
                <a:solidFill>
                  <a:prstClr val="black"/>
                </a:solidFill>
                <a:effectLst/>
                <a:uLnTx/>
                <a:uFillTx/>
                <a:latin typeface="Lucida Sans"/>
                <a:ea typeface="+mn-ea"/>
                <a:cs typeface="Lucida Sans"/>
              </a:rPr>
              <a:t>of logical code</a:t>
            </a:r>
            <a:r>
              <a:rPr kumimoji="0" sz="2400" b="0" i="0" u="none" strike="noStrike" kern="1200" cap="none" spc="55" normalizeH="0" baseline="0" noProof="0" dirty="0">
                <a:ln>
                  <a:noFill/>
                </a:ln>
                <a:solidFill>
                  <a:prstClr val="black"/>
                </a:solidFill>
                <a:effectLst/>
                <a:uLnTx/>
                <a:uFillTx/>
                <a:latin typeface="Lucida Sans"/>
                <a:ea typeface="+mn-ea"/>
                <a:cs typeface="Lucida Sans"/>
              </a:rPr>
              <a:t> </a:t>
            </a:r>
            <a:r>
              <a:rPr kumimoji="0" sz="2400" b="0" i="0" u="none" strike="noStrike" kern="1200" cap="none" spc="-5" normalizeH="0" baseline="0" noProof="0" dirty="0">
                <a:ln>
                  <a:noFill/>
                </a:ln>
                <a:solidFill>
                  <a:prstClr val="black"/>
                </a:solidFill>
                <a:effectLst/>
                <a:uLnTx/>
                <a:uFillTx/>
                <a:latin typeface="Lucida Sans"/>
                <a:ea typeface="+mn-ea"/>
                <a:cs typeface="Lucida Sans"/>
              </a:rPr>
              <a:t>grouping</a:t>
            </a:r>
            <a:endParaRPr kumimoji="0" sz="2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204"/>
              </a:spcBef>
              <a:spcAft>
                <a:spcPts val="0"/>
              </a:spcAft>
              <a:buClrTx/>
              <a:buSzTx/>
              <a:buFont typeface="Arial"/>
              <a:buChar char="•"/>
              <a:tabLst>
                <a:tab pos="699135" algn="l"/>
              </a:tabLst>
              <a:defRPr/>
            </a:pPr>
            <a:r>
              <a:rPr kumimoji="0" sz="2400" b="0" i="0" u="none" strike="noStrike" kern="1200" cap="none" spc="-5" normalizeH="0" baseline="0" noProof="0" dirty="0">
                <a:ln>
                  <a:noFill/>
                </a:ln>
                <a:solidFill>
                  <a:prstClr val="black"/>
                </a:solidFill>
                <a:effectLst/>
                <a:uLnTx/>
                <a:uFillTx/>
                <a:latin typeface="Lucida Sans"/>
                <a:ea typeface="+mn-ea"/>
                <a:cs typeface="Lucida Sans"/>
              </a:rPr>
              <a:t>using directive allows the use of </a:t>
            </a:r>
            <a:r>
              <a:rPr kumimoji="0" sz="2400" b="0" i="0" u="none" strike="noStrike" kern="1200" cap="none" spc="0" normalizeH="0" baseline="0" noProof="0" dirty="0">
                <a:ln>
                  <a:noFill/>
                </a:ln>
                <a:solidFill>
                  <a:prstClr val="black"/>
                </a:solidFill>
                <a:effectLst/>
                <a:uLnTx/>
                <a:uFillTx/>
                <a:latin typeface="Lucida Sans"/>
                <a:ea typeface="+mn-ea"/>
                <a:cs typeface="Lucida Sans"/>
              </a:rPr>
              <a:t>a</a:t>
            </a:r>
            <a:r>
              <a:rPr kumimoji="0" sz="2400" b="0" i="0" u="none" strike="noStrike" kern="1200" cap="none" spc="75" normalizeH="0" baseline="0" noProof="0" dirty="0">
                <a:ln>
                  <a:noFill/>
                </a:ln>
                <a:solidFill>
                  <a:prstClr val="black"/>
                </a:solidFill>
                <a:effectLst/>
                <a:uLnTx/>
                <a:uFillTx/>
                <a:latin typeface="Lucida Sans"/>
                <a:ea typeface="+mn-ea"/>
                <a:cs typeface="Lucida Sans"/>
              </a:rPr>
              <a:t> </a:t>
            </a:r>
            <a:r>
              <a:rPr kumimoji="0" sz="2400" b="0" i="0" u="none" strike="noStrike" kern="1200" cap="none" spc="0" normalizeH="0" baseline="0" noProof="0" dirty="0">
                <a:ln>
                  <a:noFill/>
                </a:ln>
                <a:solidFill>
                  <a:prstClr val="black"/>
                </a:solidFill>
                <a:effectLst/>
                <a:uLnTx/>
                <a:uFillTx/>
                <a:latin typeface="Lucida Sans"/>
                <a:ea typeface="+mn-ea"/>
                <a:cs typeface="Lucida Sans"/>
              </a:rPr>
              <a:t>namespace</a:t>
            </a:r>
            <a:endParaRPr kumimoji="0" sz="24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Θέση υποσέλιδου 3">
            <a:extLst>
              <a:ext uri="{FF2B5EF4-FFF2-40B4-BE49-F238E27FC236}">
                <a16:creationId xmlns:a16="http://schemas.microsoft.com/office/drawing/2014/main" id="{979156A9-8602-4EDC-BFF7-6D16095A43FE}"/>
              </a:ext>
            </a:extLst>
          </p:cNvPr>
          <p:cNvSpPr>
            <a:spLocks noGrp="1"/>
          </p:cNvSpPr>
          <p:nvPr>
            <p:ph type="ftr" sz="quarter" idx="10"/>
          </p:nvPr>
        </p:nvSpPr>
        <p:spPr/>
        <p:txBody>
          <a:bodyPr/>
          <a:lstStyle/>
          <a:p>
            <a:endParaRPr lang="en-US" altLang="el-GR" dirty="0"/>
          </a:p>
        </p:txBody>
      </p:sp>
      <p:sp>
        <p:nvSpPr>
          <p:cNvPr id="10" name="Θέση αριθμού διαφάνειας 4">
            <a:extLst>
              <a:ext uri="{FF2B5EF4-FFF2-40B4-BE49-F238E27FC236}">
                <a16:creationId xmlns:a16="http://schemas.microsoft.com/office/drawing/2014/main" id="{9408D45F-15EF-40A9-9D25-FC4F94CAEB2B}"/>
              </a:ext>
            </a:extLst>
          </p:cNvPr>
          <p:cNvSpPr>
            <a:spLocks noGrp="1"/>
          </p:cNvSpPr>
          <p:nvPr>
            <p:ph type="sldNum" sz="quarter" idx="11"/>
          </p:nvPr>
        </p:nvSpPr>
        <p:spPr/>
        <p:txBody>
          <a:bodyPr/>
          <a:lstStyle/>
          <a:p>
            <a:fld id="{6124D652-5311-4226-83A7-BBD645DE62FC}" type="slidenum">
              <a:rPr lang="en-US" altLang="el-GR"/>
              <a:pPr/>
              <a:t>14</a:t>
            </a:fld>
            <a:endParaRPr lang="en-US" altLang="el-GR"/>
          </a:p>
        </p:txBody>
      </p:sp>
      <p:sp>
        <p:nvSpPr>
          <p:cNvPr id="37890" name="Rectangle 2">
            <a:extLst>
              <a:ext uri="{FF2B5EF4-FFF2-40B4-BE49-F238E27FC236}">
                <a16:creationId xmlns:a16="http://schemas.microsoft.com/office/drawing/2014/main" id="{46CADD26-F08E-4964-AB1B-62C4AE378660}"/>
              </a:ext>
            </a:extLst>
          </p:cNvPr>
          <p:cNvSpPr>
            <a:spLocks noGrp="1" noChangeArrowheads="1"/>
          </p:cNvSpPr>
          <p:nvPr>
            <p:ph type="title"/>
          </p:nvPr>
        </p:nvSpPr>
        <p:spPr/>
        <p:txBody>
          <a:bodyPr/>
          <a:lstStyle/>
          <a:p>
            <a:r>
              <a:rPr lang="en-US" altLang="el-GR"/>
              <a:t>Namespaces</a:t>
            </a:r>
          </a:p>
        </p:txBody>
      </p:sp>
      <p:sp>
        <p:nvSpPr>
          <p:cNvPr id="37892" name="Rectangle 4">
            <a:extLst>
              <a:ext uri="{FF2B5EF4-FFF2-40B4-BE49-F238E27FC236}">
                <a16:creationId xmlns:a16="http://schemas.microsoft.com/office/drawing/2014/main" id="{414A598E-0E54-4DA7-ACE0-5AF7BA577C20}"/>
              </a:ext>
            </a:extLst>
          </p:cNvPr>
          <p:cNvSpPr>
            <a:spLocks noChangeArrowheads="1"/>
          </p:cNvSpPr>
          <p:nvPr/>
        </p:nvSpPr>
        <p:spPr bwMode="auto">
          <a:xfrm>
            <a:off x="2409826" y="2103438"/>
            <a:ext cx="2765425" cy="299561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el-GR"/>
              <a:t>Namespace CS415</a:t>
            </a:r>
          </a:p>
        </p:txBody>
      </p:sp>
      <p:sp>
        <p:nvSpPr>
          <p:cNvPr id="37893" name="Rectangle 5">
            <a:extLst>
              <a:ext uri="{FF2B5EF4-FFF2-40B4-BE49-F238E27FC236}">
                <a16:creationId xmlns:a16="http://schemas.microsoft.com/office/drawing/2014/main" id="{B4AA14C5-BEC2-42D3-A4B5-55F8900647A5}"/>
              </a:ext>
            </a:extLst>
          </p:cNvPr>
          <p:cNvSpPr>
            <a:spLocks noChangeArrowheads="1"/>
          </p:cNvSpPr>
          <p:nvPr/>
        </p:nvSpPr>
        <p:spPr bwMode="auto">
          <a:xfrm>
            <a:off x="3044825" y="2795589"/>
            <a:ext cx="1843088" cy="201612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el-GR"/>
              <a:t>Class A</a:t>
            </a:r>
          </a:p>
          <a:p>
            <a:endParaRPr lang="en-US" altLang="el-GR"/>
          </a:p>
          <a:p>
            <a:r>
              <a:rPr lang="en-US" altLang="el-GR"/>
              <a:t>Class B</a:t>
            </a:r>
          </a:p>
          <a:p>
            <a:endParaRPr lang="en-US" altLang="el-GR"/>
          </a:p>
          <a:p>
            <a:r>
              <a:rPr lang="en-US" altLang="el-GR"/>
              <a:t>Class C</a:t>
            </a:r>
          </a:p>
        </p:txBody>
      </p:sp>
      <p:sp>
        <p:nvSpPr>
          <p:cNvPr id="37894" name="Rectangle 6">
            <a:extLst>
              <a:ext uri="{FF2B5EF4-FFF2-40B4-BE49-F238E27FC236}">
                <a16:creationId xmlns:a16="http://schemas.microsoft.com/office/drawing/2014/main" id="{6C2FC02C-777B-4593-B0DE-3B7FDAFC1235}"/>
              </a:ext>
            </a:extLst>
          </p:cNvPr>
          <p:cNvSpPr>
            <a:spLocks noGrp="1" noChangeArrowheads="1"/>
          </p:cNvSpPr>
          <p:nvPr>
            <p:ph type="body" idx="1"/>
          </p:nvPr>
        </p:nvSpPr>
        <p:spPr>
          <a:xfrm>
            <a:off x="5749926" y="1873250"/>
            <a:ext cx="4551363" cy="4267200"/>
          </a:xfrm>
        </p:spPr>
        <p:txBody>
          <a:bodyPr/>
          <a:lstStyle/>
          <a:p>
            <a:r>
              <a:rPr lang="en-US" altLang="el-GR" sz="2400"/>
              <a:t>Permits isolation of names</a:t>
            </a:r>
          </a:p>
          <a:p>
            <a:r>
              <a:rPr lang="en-US" altLang="el-GR" sz="2400"/>
              <a:t>Can be nested</a:t>
            </a:r>
          </a:p>
          <a:p>
            <a:r>
              <a:rPr lang="en-US" altLang="el-GR" sz="2400"/>
              <a:t>Access via fully qualified names</a:t>
            </a:r>
          </a:p>
        </p:txBody>
      </p:sp>
      <p:sp>
        <p:nvSpPr>
          <p:cNvPr id="37895" name="Rectangle 7">
            <a:extLst>
              <a:ext uri="{FF2B5EF4-FFF2-40B4-BE49-F238E27FC236}">
                <a16:creationId xmlns:a16="http://schemas.microsoft.com/office/drawing/2014/main" id="{41D7EF7E-3A43-4BA6-B6BE-A53F997C79E5}"/>
              </a:ext>
            </a:extLst>
          </p:cNvPr>
          <p:cNvSpPr>
            <a:spLocks noChangeArrowheads="1"/>
          </p:cNvSpPr>
          <p:nvPr/>
        </p:nvSpPr>
        <p:spPr bwMode="auto">
          <a:xfrm>
            <a:off x="5519739" y="3775076"/>
            <a:ext cx="2765425" cy="2879725"/>
          </a:xfrm>
          <a:prstGeom prst="rect">
            <a:avLst/>
          </a:prstGeom>
          <a:solidFill>
            <a:srgbClr val="00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el-GR"/>
              <a:t>Namespace CS340</a:t>
            </a:r>
          </a:p>
        </p:txBody>
      </p:sp>
      <p:sp>
        <p:nvSpPr>
          <p:cNvPr id="37896" name="Rectangle 8">
            <a:extLst>
              <a:ext uri="{FF2B5EF4-FFF2-40B4-BE49-F238E27FC236}">
                <a16:creationId xmlns:a16="http://schemas.microsoft.com/office/drawing/2014/main" id="{5A28C567-25CB-4930-AEE7-5BB990AB162F}"/>
              </a:ext>
            </a:extLst>
          </p:cNvPr>
          <p:cNvSpPr>
            <a:spLocks noChangeArrowheads="1"/>
          </p:cNvSpPr>
          <p:nvPr/>
        </p:nvSpPr>
        <p:spPr bwMode="auto">
          <a:xfrm>
            <a:off x="6096000" y="4465639"/>
            <a:ext cx="1843088" cy="1901825"/>
          </a:xfrm>
          <a:prstGeom prst="rect">
            <a:avLst/>
          </a:prstGeom>
          <a:solidFill>
            <a:srgbClr val="00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el-GR"/>
              <a:t>Class A</a:t>
            </a:r>
          </a:p>
          <a:p>
            <a:endParaRPr lang="en-US" altLang="el-GR"/>
          </a:p>
          <a:p>
            <a:r>
              <a:rPr lang="en-US" altLang="el-GR"/>
              <a:t>Class B</a:t>
            </a:r>
          </a:p>
          <a:p>
            <a:endParaRPr lang="en-US" altLang="el-GR"/>
          </a:p>
          <a:p>
            <a:r>
              <a:rPr lang="en-US" altLang="el-GR"/>
              <a:t>Class C</a:t>
            </a:r>
          </a:p>
        </p:txBody>
      </p:sp>
      <p:sp>
        <p:nvSpPr>
          <p:cNvPr id="37897" name="Text Box 9">
            <a:extLst>
              <a:ext uri="{FF2B5EF4-FFF2-40B4-BE49-F238E27FC236}">
                <a16:creationId xmlns:a16="http://schemas.microsoft.com/office/drawing/2014/main" id="{8F46C891-E589-420C-B178-A3A7BAE2D615}"/>
              </a:ext>
            </a:extLst>
          </p:cNvPr>
          <p:cNvSpPr txBox="1">
            <a:spLocks noChangeArrowheads="1"/>
          </p:cNvSpPr>
          <p:nvPr/>
        </p:nvSpPr>
        <p:spPr bwMode="auto">
          <a:xfrm>
            <a:off x="2524126" y="5387976"/>
            <a:ext cx="224631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l-GR" sz="2000" b="1">
                <a:latin typeface="Courier New" panose="02070309020205020404" pitchFamily="49" charset="0"/>
              </a:rPr>
              <a:t>CS415.A…</a:t>
            </a:r>
          </a:p>
          <a:p>
            <a:pPr>
              <a:spcBef>
                <a:spcPct val="50000"/>
              </a:spcBef>
            </a:pPr>
            <a:r>
              <a:rPr lang="en-US" altLang="el-GR" sz="2000" b="1">
                <a:latin typeface="Courier New" panose="02070309020205020404" pitchFamily="49" charset="0"/>
              </a:rPr>
              <a:t>CS340.A…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κειμένου 2">
            <a:extLst>
              <a:ext uri="{FF2B5EF4-FFF2-40B4-BE49-F238E27FC236}">
                <a16:creationId xmlns:a16="http://schemas.microsoft.com/office/drawing/2014/main" id="{00ABA295-7196-4367-BE53-4FFE358E6DC3}"/>
              </a:ext>
            </a:extLst>
          </p:cNvPr>
          <p:cNvSpPr>
            <a:spLocks noGrp="1"/>
          </p:cNvSpPr>
          <p:nvPr>
            <p:ph type="body" sz="quarter" idx="13"/>
          </p:nvPr>
        </p:nvSpPr>
        <p:spPr/>
        <p:txBody>
          <a:bodyPr>
            <a:normAutofit/>
          </a:bodyPr>
          <a:lstStyle/>
          <a:p>
            <a:endParaRPr lang="el-GR" dirty="0"/>
          </a:p>
        </p:txBody>
      </p:sp>
      <p:sp>
        <p:nvSpPr>
          <p:cNvPr id="4" name="Θέση κειμένου 3">
            <a:extLst>
              <a:ext uri="{FF2B5EF4-FFF2-40B4-BE49-F238E27FC236}">
                <a16:creationId xmlns:a16="http://schemas.microsoft.com/office/drawing/2014/main" id="{AAC4D8A0-9AAD-4ABB-A01C-FF138925938B}"/>
              </a:ext>
            </a:extLst>
          </p:cNvPr>
          <p:cNvSpPr>
            <a:spLocks noGrp="1"/>
          </p:cNvSpPr>
          <p:nvPr>
            <p:ph type="body" sz="quarter" idx="14"/>
          </p:nvPr>
        </p:nvSpPr>
        <p:spPr/>
        <p:txBody>
          <a:bodyPr>
            <a:normAutofit fontScale="85000" lnSpcReduction="20000"/>
          </a:bodyPr>
          <a:lstStyle/>
          <a:p>
            <a:endParaRPr lang="el-GR"/>
          </a:p>
        </p:txBody>
      </p:sp>
      <p:sp>
        <p:nvSpPr>
          <p:cNvPr id="5" name="Rectangle 2">
            <a:extLst>
              <a:ext uri="{FF2B5EF4-FFF2-40B4-BE49-F238E27FC236}">
                <a16:creationId xmlns:a16="http://schemas.microsoft.com/office/drawing/2014/main" id="{BA80176D-DEB5-48E1-A09A-521000DA4D7F}"/>
              </a:ext>
            </a:extLst>
          </p:cNvPr>
          <p:cNvSpPr txBox="1">
            <a:spLocks noChangeArrowheads="1"/>
          </p:cNvSpPr>
          <p:nvPr/>
        </p:nvSpPr>
        <p:spPr>
          <a:xfrm>
            <a:off x="457200" y="277813"/>
            <a:ext cx="8229600" cy="11398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l-GR"/>
              <a:t>Type System</a:t>
            </a:r>
            <a:endParaRPr lang="en-US" altLang="el-GR" dirty="0"/>
          </a:p>
        </p:txBody>
      </p:sp>
      <p:sp>
        <p:nvSpPr>
          <p:cNvPr id="6" name="Rectangle 3">
            <a:extLst>
              <a:ext uri="{FF2B5EF4-FFF2-40B4-BE49-F238E27FC236}">
                <a16:creationId xmlns:a16="http://schemas.microsoft.com/office/drawing/2014/main" id="{34A9B7E1-2124-4AE8-868B-CA42D7D68BCA}"/>
              </a:ext>
            </a:extLst>
          </p:cNvPr>
          <p:cNvSpPr txBox="1">
            <a:spLocks noChangeArrowheads="1"/>
          </p:cNvSpPr>
          <p:nvPr/>
        </p:nvSpPr>
        <p:spPr>
          <a:xfrm>
            <a:off x="566738" y="1752600"/>
            <a:ext cx="8577262" cy="426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l-GR" dirty="0"/>
              <a:t>Type should be consistent:</a:t>
            </a:r>
          </a:p>
          <a:p>
            <a:pPr lvl="1"/>
            <a:r>
              <a:rPr lang="en-US" altLang="el-GR" dirty="0"/>
              <a:t>Predefined and user-defined</a:t>
            </a:r>
          </a:p>
          <a:p>
            <a:r>
              <a:rPr lang="en-US" altLang="el-GR" dirty="0"/>
              <a:t>All C# types derive from </a:t>
            </a:r>
            <a:r>
              <a:rPr lang="en-US" altLang="el-GR" dirty="0" err="1">
                <a:latin typeface="Courier New" panose="02070309020205020404" pitchFamily="49" charset="0"/>
              </a:rPr>
              <a:t>System.Object</a:t>
            </a:r>
            <a:endParaRPr lang="en-US" altLang="el-GR" dirty="0">
              <a:latin typeface="Courier New" panose="02070309020205020404" pitchFamily="49" charset="0"/>
            </a:endParaRPr>
          </a:p>
          <a:p>
            <a:r>
              <a:rPr lang="en-US" altLang="el-GR" dirty="0"/>
              <a:t>Single rooted hierarchy</a:t>
            </a:r>
          </a:p>
          <a:p>
            <a:r>
              <a:rPr lang="en-US" altLang="el-GR" dirty="0"/>
              <a:t>Provides four standard methods:</a:t>
            </a:r>
          </a:p>
          <a:p>
            <a:pPr lvl="1"/>
            <a:r>
              <a:rPr lang="en-US" altLang="el-GR" dirty="0"/>
              <a:t>bool Equals</a:t>
            </a:r>
          </a:p>
          <a:p>
            <a:pPr lvl="1"/>
            <a:r>
              <a:rPr lang="en-US" altLang="el-GR" dirty="0"/>
              <a:t>int </a:t>
            </a:r>
            <a:r>
              <a:rPr lang="en-US" altLang="el-GR" dirty="0" err="1"/>
              <a:t>GetHashCode</a:t>
            </a:r>
            <a:endParaRPr lang="en-US" altLang="el-GR" dirty="0"/>
          </a:p>
          <a:p>
            <a:pPr lvl="1"/>
            <a:r>
              <a:rPr lang="en-US" altLang="el-GR" dirty="0"/>
              <a:t>Type </a:t>
            </a:r>
            <a:r>
              <a:rPr lang="en-US" altLang="el-GR" dirty="0" err="1"/>
              <a:t>GetType</a:t>
            </a:r>
            <a:endParaRPr lang="en-US" altLang="el-GR" dirty="0"/>
          </a:p>
          <a:p>
            <a:pPr lvl="1"/>
            <a:r>
              <a:rPr lang="en-US" altLang="el-GR" dirty="0"/>
              <a:t>String </a:t>
            </a:r>
            <a:r>
              <a:rPr lang="en-US" altLang="el-GR" dirty="0" err="1"/>
              <a:t>ToString</a:t>
            </a:r>
            <a:endParaRPr lang="en-US" altLang="el-GR" dirty="0"/>
          </a:p>
        </p:txBody>
      </p:sp>
    </p:spTree>
    <p:extLst>
      <p:ext uri="{BB962C8B-B14F-4D97-AF65-F5344CB8AC3E}">
        <p14:creationId xmlns:p14="http://schemas.microsoft.com/office/powerpoint/2010/main" val="3741153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619250" cy="696595"/>
          </a:xfrm>
          <a:prstGeom prst="rect">
            <a:avLst/>
          </a:prstGeom>
        </p:spPr>
        <p:txBody>
          <a:bodyPr vert="horz" wrap="square" lIns="0" tIns="12700" rIns="0" bIns="0" rtlCol="0">
            <a:spAutoFit/>
          </a:bodyPr>
          <a:lstStyle/>
          <a:p>
            <a:pPr marL="12700">
              <a:lnSpc>
                <a:spcPct val="100000"/>
              </a:lnSpc>
              <a:spcBef>
                <a:spcPts val="100"/>
              </a:spcBef>
            </a:pPr>
            <a:r>
              <a:rPr spc="-5" dirty="0"/>
              <a:t>Types</a:t>
            </a:r>
          </a:p>
        </p:txBody>
      </p:sp>
      <p:sp>
        <p:nvSpPr>
          <p:cNvPr id="3" name="object 3"/>
          <p:cNvSpPr txBox="1"/>
          <p:nvPr/>
        </p:nvSpPr>
        <p:spPr>
          <a:xfrm>
            <a:off x="574040" y="1499133"/>
            <a:ext cx="2990215" cy="2581910"/>
          </a:xfrm>
          <a:prstGeom prst="rect">
            <a:avLst/>
          </a:prstGeom>
        </p:spPr>
        <p:txBody>
          <a:bodyPr vert="horz" wrap="square" lIns="0" tIns="96520" rIns="0" bIns="0" rtlCol="0">
            <a:spAutoFit/>
          </a:bodyPr>
          <a:lstStyle/>
          <a:p>
            <a:pPr marL="241300" marR="0" lvl="0" indent="-228600" algn="l" defTabSz="914400" rtl="0" eaLnBrk="1" fontAlgn="auto" latinLnBrk="0" hangingPunct="1">
              <a:lnSpc>
                <a:spcPct val="100000"/>
              </a:lnSpc>
              <a:spcBef>
                <a:spcPts val="760"/>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Value</a:t>
            </a:r>
            <a:r>
              <a:rPr kumimoji="0" sz="2800" b="0" i="0" u="none" strike="noStrike" kern="1200" cap="none" spc="-35" normalizeH="0" baseline="0" noProof="0" dirty="0">
                <a:ln>
                  <a:noFill/>
                </a:ln>
                <a:solidFill>
                  <a:prstClr val="black"/>
                </a:solidFill>
                <a:effectLst/>
                <a:uLnTx/>
                <a:uFillTx/>
                <a:latin typeface="Lucida Sans"/>
                <a:ea typeface="+mn-ea"/>
                <a:cs typeface="Lucida Sans"/>
              </a:rPr>
              <a:t> </a:t>
            </a:r>
            <a:r>
              <a:rPr kumimoji="0" sz="2800" b="0" i="0" u="none" strike="noStrike" kern="1200" cap="none" spc="0" normalizeH="0" baseline="0" noProof="0" dirty="0">
                <a:ln>
                  <a:noFill/>
                </a:ln>
                <a:solidFill>
                  <a:prstClr val="black"/>
                </a:solidFill>
                <a:effectLst/>
                <a:uLnTx/>
                <a:uFillTx/>
                <a:latin typeface="Lucida Sans"/>
                <a:ea typeface="+mn-ea"/>
                <a:cs typeface="Lucida Sans"/>
              </a:rPr>
              <a:t>types</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60"/>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Reference</a:t>
            </a:r>
            <a:r>
              <a:rPr kumimoji="0" sz="2800" b="0" i="0" u="none" strike="noStrike" kern="1200" cap="none" spc="-90" normalizeH="0" baseline="0" noProof="0" dirty="0">
                <a:ln>
                  <a:noFill/>
                </a:ln>
                <a:solidFill>
                  <a:prstClr val="black"/>
                </a:solidFill>
                <a:effectLst/>
                <a:uLnTx/>
                <a:uFillTx/>
                <a:latin typeface="Lucida Sans"/>
                <a:ea typeface="+mn-ea"/>
                <a:cs typeface="Lucida Sans"/>
              </a:rPr>
              <a:t> </a:t>
            </a:r>
            <a:r>
              <a:rPr kumimoji="0" sz="2800" b="0" i="0" u="none" strike="noStrike" kern="1200" cap="none" spc="0" normalizeH="0" baseline="0" noProof="0" dirty="0">
                <a:ln>
                  <a:noFill/>
                </a:ln>
                <a:solidFill>
                  <a:prstClr val="black"/>
                </a:solidFill>
                <a:effectLst/>
                <a:uLnTx/>
                <a:uFillTx/>
                <a:latin typeface="Lucida Sans"/>
                <a:ea typeface="+mn-ea"/>
                <a:cs typeface="Lucida Sans"/>
              </a:rPr>
              <a:t>types</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70"/>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Lucida Sans"/>
                <a:ea typeface="+mn-ea"/>
                <a:cs typeface="Lucida Sans"/>
              </a:rPr>
              <a:t>Nullable</a:t>
            </a:r>
            <a:r>
              <a:rPr kumimoji="0" sz="2800" b="0" i="0" u="none" strike="noStrike" kern="1200" cap="none" spc="-15" normalizeH="0" baseline="0" noProof="0" dirty="0">
                <a:ln>
                  <a:noFill/>
                </a:ln>
                <a:solidFill>
                  <a:prstClr val="black"/>
                </a:solidFill>
                <a:effectLst/>
                <a:uLnTx/>
                <a:uFillTx/>
                <a:latin typeface="Lucida Sans"/>
                <a:ea typeface="+mn-ea"/>
                <a:cs typeface="Lucida Sans"/>
              </a:rPr>
              <a:t> </a:t>
            </a:r>
            <a:r>
              <a:rPr kumimoji="0" sz="2800" b="0" i="0" u="none" strike="noStrike" kern="1200" cap="none" spc="0" normalizeH="0" baseline="0" noProof="0" dirty="0">
                <a:ln>
                  <a:noFill/>
                </a:ln>
                <a:solidFill>
                  <a:prstClr val="black"/>
                </a:solidFill>
                <a:effectLst/>
                <a:uLnTx/>
                <a:uFillTx/>
                <a:latin typeface="Lucida Sans"/>
                <a:ea typeface="+mn-ea"/>
                <a:cs typeface="Lucida Sans"/>
              </a:rPr>
              <a:t>types</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0" marR="0" lvl="0" indent="0" algn="l" defTabSz="914400" rtl="0" eaLnBrk="1" fontAlgn="auto" latinLnBrk="0" hangingPunct="1">
              <a:lnSpc>
                <a:spcPct val="100000"/>
              </a:lnSpc>
              <a:spcBef>
                <a:spcPts val="35"/>
              </a:spcBef>
              <a:spcAft>
                <a:spcPts val="0"/>
              </a:spcAft>
              <a:buClrTx/>
              <a:buSzTx/>
              <a:buFont typeface="Arial"/>
              <a:buChar char="•"/>
              <a:tabLst/>
              <a:defRPr/>
            </a:pPr>
            <a:endParaRPr kumimoji="0" sz="4050" b="0" i="0" u="none" strike="noStrike" kern="1200" cap="none" spc="0" normalizeH="0" baseline="0" noProof="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5"/>
              </a:spcBef>
              <a:spcAft>
                <a:spcPts val="0"/>
              </a:spcAft>
              <a:buClrTx/>
              <a:buSzTx/>
              <a:buFont typeface="Arial"/>
              <a:buChar char="•"/>
              <a:tabLst>
                <a:tab pos="241300" algn="l"/>
              </a:tabLst>
              <a:defRPr/>
            </a:pPr>
            <a:r>
              <a:rPr kumimoji="0" sz="2800" b="1" i="1" u="none" strike="noStrike" kern="1200" cap="none" spc="-5" normalizeH="0" baseline="0" noProof="0" dirty="0">
                <a:ln>
                  <a:noFill/>
                </a:ln>
                <a:solidFill>
                  <a:prstClr val="black"/>
                </a:solidFill>
                <a:effectLst/>
                <a:uLnTx/>
                <a:uFillTx/>
                <a:latin typeface="Lucida Sans"/>
                <a:ea typeface="+mn-ea"/>
                <a:cs typeface="Lucida Sans"/>
              </a:rPr>
              <a:t>var</a:t>
            </a:r>
            <a:r>
              <a:rPr kumimoji="0" sz="2800" b="1" i="1" u="none" strike="noStrike" kern="1200" cap="none" spc="-45" normalizeH="0" baseline="0" noProof="0" dirty="0">
                <a:ln>
                  <a:noFill/>
                </a:ln>
                <a:solidFill>
                  <a:prstClr val="black"/>
                </a:solidFill>
                <a:effectLst/>
                <a:uLnTx/>
                <a:uFillTx/>
                <a:latin typeface="Lucida Sans"/>
                <a:ea typeface="+mn-ea"/>
                <a:cs typeface="Lucida Sans"/>
              </a:rPr>
              <a:t> </a:t>
            </a:r>
            <a:r>
              <a:rPr kumimoji="0" sz="2800" b="0" i="0" u="none" strike="noStrike" kern="1200" cap="none" spc="-10" normalizeH="0" baseline="0" noProof="0" dirty="0">
                <a:ln>
                  <a:noFill/>
                </a:ln>
                <a:solidFill>
                  <a:prstClr val="black"/>
                </a:solidFill>
                <a:effectLst/>
                <a:uLnTx/>
                <a:uFillTx/>
                <a:latin typeface="Lucida Sans"/>
                <a:ea typeface="+mn-ea"/>
                <a:cs typeface="Lucida Sans"/>
              </a:rPr>
              <a:t>keyword</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3456940" cy="696595"/>
          </a:xfrm>
          <a:prstGeom prst="rect">
            <a:avLst/>
          </a:prstGeom>
        </p:spPr>
        <p:txBody>
          <a:bodyPr vert="horz" wrap="square" lIns="0" tIns="12700" rIns="0" bIns="0" rtlCol="0">
            <a:spAutoFit/>
          </a:bodyPr>
          <a:lstStyle/>
          <a:p>
            <a:pPr marL="12700">
              <a:lnSpc>
                <a:spcPct val="100000"/>
              </a:lnSpc>
              <a:spcBef>
                <a:spcPts val="100"/>
              </a:spcBef>
            </a:pPr>
            <a:r>
              <a:rPr spc="-5" dirty="0"/>
              <a:t>Type</a:t>
            </a:r>
            <a:r>
              <a:rPr spc="-75" dirty="0"/>
              <a:t> </a:t>
            </a:r>
            <a:r>
              <a:rPr spc="-5" dirty="0"/>
              <a:t>casting</a:t>
            </a:r>
          </a:p>
        </p:txBody>
      </p:sp>
      <p:sp>
        <p:nvSpPr>
          <p:cNvPr id="3" name="object 3"/>
          <p:cNvSpPr txBox="1"/>
          <p:nvPr/>
        </p:nvSpPr>
        <p:spPr>
          <a:xfrm>
            <a:off x="574040" y="1499133"/>
            <a:ext cx="10166985" cy="1430655"/>
          </a:xfrm>
          <a:prstGeom prst="rect">
            <a:avLst/>
          </a:prstGeom>
        </p:spPr>
        <p:txBody>
          <a:bodyPr vert="horz" wrap="square" lIns="0" tIns="96520" rIns="0" bIns="0" rtlCol="0">
            <a:spAutoFit/>
          </a:bodyPr>
          <a:lstStyle/>
          <a:p>
            <a:pPr marL="241300" marR="0" lvl="0" indent="-228600" algn="l" defTabSz="914400" rtl="0" eaLnBrk="1" fontAlgn="auto" latinLnBrk="0" hangingPunct="1">
              <a:lnSpc>
                <a:spcPct val="100000"/>
              </a:lnSpc>
              <a:spcBef>
                <a:spcPts val="760"/>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Lucida Sans"/>
                <a:ea typeface="+mn-ea"/>
                <a:cs typeface="Lucida Sans"/>
              </a:rPr>
              <a:t>Implicit conversions – no </a:t>
            </a:r>
            <a:r>
              <a:rPr kumimoji="0" sz="2800" b="0" i="0" u="none" strike="noStrike" kern="1200" cap="none" spc="0" normalizeH="0" baseline="0" noProof="0" dirty="0">
                <a:ln>
                  <a:noFill/>
                </a:ln>
                <a:solidFill>
                  <a:prstClr val="black"/>
                </a:solidFill>
                <a:effectLst/>
                <a:uLnTx/>
                <a:uFillTx/>
                <a:latin typeface="Lucida Sans"/>
                <a:ea typeface="+mn-ea"/>
                <a:cs typeface="Lucida Sans"/>
              </a:rPr>
              <a:t>syntax</a:t>
            </a:r>
            <a:r>
              <a:rPr kumimoji="0" sz="2800" b="0" i="0" u="none" strike="noStrike" kern="1200" cap="none" spc="40"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required</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5080" lvl="0" indent="-228600" algn="l" defTabSz="914400" rtl="0" eaLnBrk="1" fontAlgn="auto" latinLnBrk="0" hangingPunct="1">
              <a:lnSpc>
                <a:spcPts val="3020"/>
              </a:lnSpc>
              <a:spcBef>
                <a:spcPts val="1045"/>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prstClr val="black"/>
                </a:solidFill>
                <a:effectLst/>
                <a:uLnTx/>
                <a:uFillTx/>
                <a:latin typeface="Lucida Sans"/>
                <a:ea typeface="+mn-ea"/>
                <a:cs typeface="Lucida Sans"/>
              </a:rPr>
              <a:t>Explicit </a:t>
            </a:r>
            <a:r>
              <a:rPr kumimoji="0" sz="2800" b="0" i="0" u="none" strike="noStrike" kern="1200" cap="none" spc="-5" normalizeH="0" baseline="0" noProof="0" dirty="0">
                <a:ln>
                  <a:noFill/>
                </a:ln>
                <a:solidFill>
                  <a:prstClr val="black"/>
                </a:solidFill>
                <a:effectLst/>
                <a:uLnTx/>
                <a:uFillTx/>
                <a:latin typeface="Lucida Sans"/>
                <a:ea typeface="+mn-ea"/>
                <a:cs typeface="Lucida Sans"/>
              </a:rPr>
              <a:t>conversions – a </a:t>
            </a:r>
            <a:r>
              <a:rPr kumimoji="0" sz="2800" b="0" i="0" u="none" strike="noStrike" kern="1200" cap="none" spc="0" normalizeH="0" baseline="0" noProof="0" dirty="0">
                <a:ln>
                  <a:noFill/>
                </a:ln>
                <a:solidFill>
                  <a:prstClr val="black"/>
                </a:solidFill>
                <a:effectLst/>
                <a:uLnTx/>
                <a:uFillTx/>
                <a:latin typeface="Lucida Sans"/>
                <a:ea typeface="+mn-ea"/>
                <a:cs typeface="Lucida Sans"/>
              </a:rPr>
              <a:t>cast operator </a:t>
            </a:r>
            <a:r>
              <a:rPr kumimoji="0" sz="2800" b="0" i="0" u="none" strike="noStrike" kern="1200" cap="none" spc="-5" normalizeH="0" baseline="0" noProof="0" dirty="0">
                <a:ln>
                  <a:noFill/>
                </a:ln>
                <a:solidFill>
                  <a:prstClr val="black"/>
                </a:solidFill>
                <a:effectLst/>
                <a:uLnTx/>
                <a:uFillTx/>
                <a:latin typeface="Lucida Sans"/>
                <a:ea typeface="+mn-ea"/>
                <a:cs typeface="Lucida Sans"/>
              </a:rPr>
              <a:t>is required </a:t>
            </a:r>
            <a:r>
              <a:rPr kumimoji="0" sz="2800" b="0" i="0" u="none" strike="noStrike" kern="1200" cap="none" spc="0" normalizeH="0" baseline="0" noProof="0" dirty="0">
                <a:ln>
                  <a:noFill/>
                </a:ln>
                <a:solidFill>
                  <a:prstClr val="black"/>
                </a:solidFill>
                <a:effectLst/>
                <a:uLnTx/>
                <a:uFillTx/>
                <a:latin typeface="Lucida Sans"/>
                <a:ea typeface="+mn-ea"/>
                <a:cs typeface="Lucida Sans"/>
              </a:rPr>
              <a:t>because  </a:t>
            </a:r>
            <a:r>
              <a:rPr kumimoji="0" sz="2800" b="0" i="0" u="none" strike="noStrike" kern="1200" cap="none" spc="-5" normalizeH="0" baseline="0" noProof="0" dirty="0">
                <a:ln>
                  <a:noFill/>
                </a:ln>
                <a:solidFill>
                  <a:prstClr val="black"/>
                </a:solidFill>
                <a:effectLst/>
                <a:uLnTx/>
                <a:uFillTx/>
                <a:latin typeface="Lucida Sans"/>
                <a:ea typeface="+mn-ea"/>
                <a:cs typeface="Lucida Sans"/>
              </a:rPr>
              <a:t>information </a:t>
            </a:r>
            <a:r>
              <a:rPr kumimoji="0" sz="2800" b="0" i="0" u="none" strike="noStrike" kern="1200" cap="none" spc="0" normalizeH="0" baseline="0" noProof="0" dirty="0">
                <a:ln>
                  <a:noFill/>
                </a:ln>
                <a:solidFill>
                  <a:prstClr val="black"/>
                </a:solidFill>
                <a:effectLst/>
                <a:uLnTx/>
                <a:uFillTx/>
                <a:latin typeface="Lucida Sans"/>
                <a:ea typeface="+mn-ea"/>
                <a:cs typeface="Lucida Sans"/>
              </a:rPr>
              <a:t>might </a:t>
            </a:r>
            <a:r>
              <a:rPr kumimoji="0" sz="2800" b="0" i="0" u="none" strike="noStrike" kern="1200" cap="none" spc="-5" normalizeH="0" baseline="0" noProof="0" dirty="0">
                <a:ln>
                  <a:noFill/>
                </a:ln>
                <a:solidFill>
                  <a:prstClr val="black"/>
                </a:solidFill>
                <a:effectLst/>
                <a:uLnTx/>
                <a:uFillTx/>
                <a:latin typeface="Lucida Sans"/>
                <a:ea typeface="+mn-ea"/>
                <a:cs typeface="Lucida Sans"/>
              </a:rPr>
              <a:t>be</a:t>
            </a:r>
            <a:r>
              <a:rPr kumimoji="0" sz="2800" b="0" i="0" u="none" strike="noStrike" kern="1200" cap="none" spc="25" normalizeH="0" baseline="0" noProof="0" dirty="0">
                <a:ln>
                  <a:noFill/>
                </a:ln>
                <a:solidFill>
                  <a:prstClr val="black"/>
                </a:solidFill>
                <a:effectLst/>
                <a:uLnTx/>
                <a:uFillTx/>
                <a:latin typeface="Lucida Sans"/>
                <a:ea typeface="+mn-ea"/>
                <a:cs typeface="Lucida Sans"/>
              </a:rPr>
              <a:t> </a:t>
            </a:r>
            <a:r>
              <a:rPr kumimoji="0" sz="2800" b="0" i="0" u="none" strike="noStrike" kern="1200" cap="none" spc="-10" normalizeH="0" baseline="0" noProof="0" dirty="0">
                <a:ln>
                  <a:noFill/>
                </a:ln>
                <a:solidFill>
                  <a:prstClr val="black"/>
                </a:solidFill>
                <a:effectLst/>
                <a:uLnTx/>
                <a:uFillTx/>
                <a:latin typeface="Lucida Sans"/>
                <a:ea typeface="+mn-ea"/>
                <a:cs typeface="Lucida Sans"/>
              </a:rPr>
              <a:t>lost</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633085" cy="696595"/>
          </a:xfrm>
          <a:prstGeom prst="rect">
            <a:avLst/>
          </a:prstGeom>
        </p:spPr>
        <p:txBody>
          <a:bodyPr vert="horz" wrap="square" lIns="0" tIns="12700" rIns="0" bIns="0" rtlCol="0">
            <a:spAutoFit/>
          </a:bodyPr>
          <a:lstStyle/>
          <a:p>
            <a:pPr marL="12700">
              <a:lnSpc>
                <a:spcPct val="100000"/>
              </a:lnSpc>
              <a:spcBef>
                <a:spcPts val="100"/>
              </a:spcBef>
            </a:pPr>
            <a:r>
              <a:rPr dirty="0"/>
              <a:t>Selection</a:t>
            </a:r>
            <a:r>
              <a:rPr spc="-80" dirty="0"/>
              <a:t> </a:t>
            </a:r>
            <a:r>
              <a:rPr spc="-5" dirty="0"/>
              <a:t>statements</a:t>
            </a:r>
          </a:p>
        </p:txBody>
      </p:sp>
      <p:sp>
        <p:nvSpPr>
          <p:cNvPr id="3" name="object 3"/>
          <p:cNvSpPr txBox="1"/>
          <p:nvPr/>
        </p:nvSpPr>
        <p:spPr>
          <a:xfrm>
            <a:off x="574040" y="1499133"/>
            <a:ext cx="2880360" cy="1046480"/>
          </a:xfrm>
          <a:prstGeom prst="rect">
            <a:avLst/>
          </a:prstGeom>
        </p:spPr>
        <p:txBody>
          <a:bodyPr vert="horz" wrap="square" lIns="0" tIns="96520" rIns="0" bIns="0" rtlCol="0">
            <a:spAutoFit/>
          </a:bodyPr>
          <a:lstStyle/>
          <a:p>
            <a:pPr marL="241300" marR="0" lvl="0" indent="-228600" algn="l" defTabSz="914400" rtl="0" eaLnBrk="1" fontAlgn="auto" latinLnBrk="0" hangingPunct="1">
              <a:lnSpc>
                <a:spcPct val="100000"/>
              </a:lnSpc>
              <a:spcBef>
                <a:spcPts val="760"/>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Lucida Sans"/>
                <a:ea typeface="+mn-ea"/>
                <a:cs typeface="Lucida Sans"/>
              </a:rPr>
              <a:t>if - </a:t>
            </a:r>
            <a:r>
              <a:rPr kumimoji="0" sz="2800" b="0" i="0" u="none" strike="noStrike" kern="1200" cap="none" spc="0" normalizeH="0" baseline="0" noProof="0" dirty="0">
                <a:ln>
                  <a:noFill/>
                </a:ln>
                <a:solidFill>
                  <a:prstClr val="black"/>
                </a:solidFill>
                <a:effectLst/>
                <a:uLnTx/>
                <a:uFillTx/>
                <a:latin typeface="Lucida Sans"/>
                <a:ea typeface="+mn-ea"/>
                <a:cs typeface="Lucida Sans"/>
              </a:rPr>
              <a:t>else </a:t>
            </a:r>
            <a:r>
              <a:rPr kumimoji="0" sz="2800" b="0" i="0" u="none" strike="noStrike" kern="1200" cap="none" spc="-5" normalizeH="0" baseline="0" noProof="0" dirty="0">
                <a:ln>
                  <a:noFill/>
                </a:ln>
                <a:solidFill>
                  <a:prstClr val="black"/>
                </a:solidFill>
                <a:effectLst/>
                <a:uLnTx/>
                <a:uFillTx/>
                <a:latin typeface="Lucida Sans"/>
                <a:ea typeface="+mn-ea"/>
                <a:cs typeface="Lucida Sans"/>
              </a:rPr>
              <a:t>if -</a:t>
            </a:r>
            <a:r>
              <a:rPr kumimoji="0" sz="2800" b="0" i="0" u="none" strike="noStrike" kern="1200" cap="none" spc="-65"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else</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60"/>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prstClr val="black"/>
                </a:solidFill>
                <a:effectLst/>
                <a:uLnTx/>
                <a:uFillTx/>
                <a:latin typeface="Lucida Sans"/>
                <a:ea typeface="+mn-ea"/>
                <a:cs typeface="Lucida Sans"/>
              </a:rPr>
              <a:t>switch</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296539-CDE2-4EAA-A948-2E73A92B9D86}"/>
              </a:ext>
            </a:extLst>
          </p:cNvPr>
          <p:cNvSpPr>
            <a:spLocks noGrp="1"/>
          </p:cNvSpPr>
          <p:nvPr>
            <p:ph type="title"/>
          </p:nvPr>
        </p:nvSpPr>
        <p:spPr/>
        <p:txBody>
          <a:bodyPr/>
          <a:lstStyle/>
          <a:p>
            <a:r>
              <a:rPr lang="en-US" dirty="0"/>
              <a:t>Cm to Inches</a:t>
            </a:r>
            <a:endParaRPr lang="el-GR" dirty="0"/>
          </a:p>
        </p:txBody>
      </p:sp>
      <p:sp>
        <p:nvSpPr>
          <p:cNvPr id="3" name="Θέση κειμένου 2">
            <a:extLst>
              <a:ext uri="{FF2B5EF4-FFF2-40B4-BE49-F238E27FC236}">
                <a16:creationId xmlns:a16="http://schemas.microsoft.com/office/drawing/2014/main" id="{E2844FA6-569B-4D5A-8E05-9A29770233BD}"/>
              </a:ext>
            </a:extLst>
          </p:cNvPr>
          <p:cNvSpPr>
            <a:spLocks noGrp="1"/>
          </p:cNvSpPr>
          <p:nvPr>
            <p:ph type="body" idx="1"/>
          </p:nvPr>
        </p:nvSpPr>
        <p:spPr>
          <a:xfrm>
            <a:off x="389482" y="914271"/>
            <a:ext cx="11043919" cy="3046988"/>
          </a:xfrm>
        </p:spPr>
        <p:txBody>
          <a:bodyPr/>
          <a:lstStyle/>
          <a:p>
            <a:r>
              <a:rPr lang="en-US" dirty="0"/>
              <a:t>Your program should first ask the user if they want to convert inches to </a:t>
            </a:r>
            <a:r>
              <a:rPr lang="en-US" dirty="0" err="1"/>
              <a:t>centimetres</a:t>
            </a:r>
            <a:r>
              <a:rPr lang="en-US" dirty="0"/>
              <a:t> or </a:t>
            </a:r>
            <a:r>
              <a:rPr lang="en-US" dirty="0" err="1"/>
              <a:t>centimetres</a:t>
            </a:r>
            <a:r>
              <a:rPr lang="en-US" dirty="0"/>
              <a:t> to inches. </a:t>
            </a:r>
          </a:p>
          <a:p>
            <a:r>
              <a:rPr lang="en-US" dirty="0"/>
              <a:t>It should do this by displaying a prompt that looks something like this </a:t>
            </a:r>
          </a:p>
          <a:p>
            <a:endParaRPr lang="en-US" dirty="0"/>
          </a:p>
          <a:p>
            <a:r>
              <a:rPr lang="en-US" dirty="0"/>
              <a:t>Enter 1 to convert inches to </a:t>
            </a:r>
            <a:r>
              <a:rPr lang="en-US" dirty="0" err="1"/>
              <a:t>centimetres</a:t>
            </a:r>
            <a:r>
              <a:rPr lang="en-US" dirty="0"/>
              <a:t> or 2 to convert </a:t>
            </a:r>
            <a:r>
              <a:rPr lang="en-US" dirty="0" err="1"/>
              <a:t>centimetres</a:t>
            </a:r>
            <a:r>
              <a:rPr lang="en-US" dirty="0"/>
              <a:t> </a:t>
            </a:r>
          </a:p>
          <a:p>
            <a:r>
              <a:rPr lang="en-US" dirty="0"/>
              <a:t>to inches:</a:t>
            </a:r>
          </a:p>
          <a:p>
            <a:endParaRPr lang="en-US" dirty="0"/>
          </a:p>
          <a:p>
            <a:r>
              <a:rPr lang="en-US" dirty="0"/>
              <a:t>The program should then wait for the user to enter a number. If they enter 1, the program should ask for the number of inches, do the calculation and display the correct number of </a:t>
            </a:r>
            <a:r>
              <a:rPr lang="en-US" dirty="0" err="1"/>
              <a:t>centimetres</a:t>
            </a:r>
            <a:r>
              <a:rPr lang="en-US" dirty="0"/>
              <a:t>. If the user enters 2, the program should ask for the number of </a:t>
            </a:r>
            <a:r>
              <a:rPr lang="en-US" dirty="0" err="1"/>
              <a:t>centimetres</a:t>
            </a:r>
            <a:r>
              <a:rPr lang="en-US" dirty="0"/>
              <a:t>, perform the calculation and display the correct number of inches </a:t>
            </a:r>
          </a:p>
          <a:p>
            <a:r>
              <a:rPr lang="en-US" dirty="0"/>
              <a:t>If the user enters a value other than 1 or 2, an error message should be displayed.</a:t>
            </a:r>
          </a:p>
          <a:p>
            <a:endParaRPr lang="el-GR" dirty="0"/>
          </a:p>
        </p:txBody>
      </p:sp>
    </p:spTree>
    <p:extLst>
      <p:ext uri="{BB962C8B-B14F-4D97-AF65-F5344CB8AC3E}">
        <p14:creationId xmlns:p14="http://schemas.microsoft.com/office/powerpoint/2010/main" val="300899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κειμένου 2">
            <a:extLst>
              <a:ext uri="{FF2B5EF4-FFF2-40B4-BE49-F238E27FC236}">
                <a16:creationId xmlns:a16="http://schemas.microsoft.com/office/drawing/2014/main" id="{33149C7C-6881-4CC7-AE78-C7899E799174}"/>
              </a:ext>
            </a:extLst>
          </p:cNvPr>
          <p:cNvSpPr>
            <a:spLocks noGrp="1"/>
          </p:cNvSpPr>
          <p:nvPr>
            <p:ph type="body" sz="quarter" idx="13"/>
          </p:nvPr>
        </p:nvSpPr>
        <p:spPr/>
        <p:txBody>
          <a:bodyPr>
            <a:normAutofit/>
          </a:bodyPr>
          <a:lstStyle/>
          <a:p>
            <a:endParaRPr lang="el-GR"/>
          </a:p>
        </p:txBody>
      </p:sp>
      <p:sp>
        <p:nvSpPr>
          <p:cNvPr id="4" name="Θέση κειμένου 3">
            <a:extLst>
              <a:ext uri="{FF2B5EF4-FFF2-40B4-BE49-F238E27FC236}">
                <a16:creationId xmlns:a16="http://schemas.microsoft.com/office/drawing/2014/main" id="{8C317AD0-9AE8-4CE9-8CD7-E1A6A6332B6D}"/>
              </a:ext>
            </a:extLst>
          </p:cNvPr>
          <p:cNvSpPr>
            <a:spLocks noGrp="1"/>
          </p:cNvSpPr>
          <p:nvPr>
            <p:ph type="body" sz="quarter" idx="14"/>
          </p:nvPr>
        </p:nvSpPr>
        <p:spPr/>
        <p:txBody>
          <a:bodyPr>
            <a:normAutofit fontScale="85000" lnSpcReduction="20000"/>
          </a:bodyPr>
          <a:lstStyle/>
          <a:p>
            <a:endParaRPr lang="el-GR"/>
          </a:p>
        </p:txBody>
      </p:sp>
      <p:pic>
        <p:nvPicPr>
          <p:cNvPr id="5" name="Εικόνα 4">
            <a:extLst>
              <a:ext uri="{FF2B5EF4-FFF2-40B4-BE49-F238E27FC236}">
                <a16:creationId xmlns:a16="http://schemas.microsoft.com/office/drawing/2014/main" id="{4A646A0F-C384-4672-99B8-62B3B39A1CDF}"/>
              </a:ext>
            </a:extLst>
          </p:cNvPr>
          <p:cNvPicPr>
            <a:picLocks noChangeAspect="1"/>
          </p:cNvPicPr>
          <p:nvPr/>
        </p:nvPicPr>
        <p:blipFill>
          <a:blip r:embed="rId2"/>
          <a:stretch>
            <a:fillRect/>
          </a:stretch>
        </p:blipFill>
        <p:spPr>
          <a:xfrm>
            <a:off x="608520" y="147032"/>
            <a:ext cx="10745280" cy="6044220"/>
          </a:xfrm>
          <a:prstGeom prst="rect">
            <a:avLst/>
          </a:prstGeom>
        </p:spPr>
      </p:pic>
    </p:spTree>
    <p:extLst>
      <p:ext uri="{BB962C8B-B14F-4D97-AF65-F5344CB8AC3E}">
        <p14:creationId xmlns:p14="http://schemas.microsoft.com/office/powerpoint/2010/main" val="946957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479415" cy="696595"/>
          </a:xfrm>
          <a:prstGeom prst="rect">
            <a:avLst/>
          </a:prstGeom>
        </p:spPr>
        <p:txBody>
          <a:bodyPr vert="horz" wrap="square" lIns="0" tIns="12700" rIns="0" bIns="0" rtlCol="0">
            <a:spAutoFit/>
          </a:bodyPr>
          <a:lstStyle/>
          <a:p>
            <a:pPr marL="12700">
              <a:lnSpc>
                <a:spcPct val="100000"/>
              </a:lnSpc>
              <a:spcBef>
                <a:spcPts val="100"/>
              </a:spcBef>
            </a:pPr>
            <a:r>
              <a:rPr spc="-5" dirty="0"/>
              <a:t>Iteration</a:t>
            </a:r>
            <a:r>
              <a:rPr spc="-90" dirty="0"/>
              <a:t> </a:t>
            </a:r>
            <a:r>
              <a:rPr dirty="0"/>
              <a:t>statements</a:t>
            </a:r>
          </a:p>
        </p:txBody>
      </p:sp>
      <p:sp>
        <p:nvSpPr>
          <p:cNvPr id="3" name="object 3"/>
          <p:cNvSpPr txBox="1"/>
          <p:nvPr/>
        </p:nvSpPr>
        <p:spPr>
          <a:xfrm>
            <a:off x="574040" y="1499133"/>
            <a:ext cx="3167380" cy="3486150"/>
          </a:xfrm>
          <a:prstGeom prst="rect">
            <a:avLst/>
          </a:prstGeom>
        </p:spPr>
        <p:txBody>
          <a:bodyPr vert="horz" wrap="square" lIns="0" tIns="96520" rIns="0" bIns="0" rtlCol="0">
            <a:spAutoFit/>
          </a:bodyPr>
          <a:lstStyle/>
          <a:p>
            <a:pPr marL="241300" marR="0" lvl="0" indent="-228600" algn="l" defTabSz="914400" rtl="0" eaLnBrk="1" fontAlgn="auto" latinLnBrk="0" hangingPunct="1">
              <a:lnSpc>
                <a:spcPct val="100000"/>
              </a:lnSpc>
              <a:spcBef>
                <a:spcPts val="760"/>
              </a:spcBef>
              <a:spcAft>
                <a:spcPts val="0"/>
              </a:spcAft>
              <a:buClrTx/>
              <a:buSzTx/>
              <a:buFont typeface="Arial"/>
              <a:buChar char="•"/>
              <a:tabLst>
                <a:tab pos="241300" algn="l"/>
              </a:tabLst>
              <a:defRPr/>
            </a:pPr>
            <a:r>
              <a:rPr kumimoji="0" sz="2800" b="0" i="0" u="none" strike="noStrike" kern="1200" cap="none" spc="-15" normalizeH="0" baseline="0" noProof="0" dirty="0">
                <a:ln>
                  <a:noFill/>
                </a:ln>
                <a:solidFill>
                  <a:prstClr val="black"/>
                </a:solidFill>
                <a:effectLst/>
                <a:uLnTx/>
                <a:uFillTx/>
                <a:latin typeface="Lucida Sans"/>
                <a:ea typeface="+mn-ea"/>
                <a:cs typeface="Lucida Sans"/>
              </a:rPr>
              <a:t>for</a:t>
            </a:r>
            <a:endParaRPr kumimoji="0" sz="2800" b="0" i="0" u="none" strike="noStrike" kern="1200" cap="none" spc="0" normalizeH="0" baseline="0" noProof="0" dirty="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60"/>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Lucida Sans"/>
                <a:ea typeface="+mn-ea"/>
                <a:cs typeface="Lucida Sans"/>
              </a:rPr>
              <a:t>foreach…in</a:t>
            </a:r>
            <a:endParaRPr kumimoji="0" sz="2800" b="0" i="0" u="none" strike="noStrike" kern="1200" cap="none" spc="0" normalizeH="0" baseline="0" noProof="0" dirty="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70"/>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prstClr val="black"/>
                </a:solidFill>
                <a:effectLst/>
                <a:uLnTx/>
                <a:uFillTx/>
                <a:latin typeface="Lucida Sans"/>
                <a:ea typeface="+mn-ea"/>
                <a:cs typeface="Lucida Sans"/>
              </a:rPr>
              <a:t>while</a:t>
            </a:r>
            <a:endParaRPr kumimoji="0" sz="2800" b="0" i="0" u="none" strike="noStrike" kern="1200" cap="none" spc="0" normalizeH="0" baseline="0" noProof="0" dirty="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65"/>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prstClr val="black"/>
                </a:solidFill>
                <a:effectLst/>
                <a:uLnTx/>
                <a:uFillTx/>
                <a:latin typeface="Lucida Sans"/>
                <a:ea typeface="+mn-ea"/>
                <a:cs typeface="Lucida Sans"/>
              </a:rPr>
              <a:t>do…while</a:t>
            </a:r>
            <a:endParaRPr kumimoji="0" sz="2800" b="0" i="0" u="none" strike="noStrike" kern="1200" cap="none" spc="0" normalizeH="0" baseline="0" noProof="0" dirty="0">
              <a:ln>
                <a:noFill/>
              </a:ln>
              <a:solidFill>
                <a:prstClr val="black"/>
              </a:solidFill>
              <a:effectLst/>
              <a:uLnTx/>
              <a:uFillTx/>
              <a:latin typeface="Lucida Sans"/>
              <a:ea typeface="+mn-ea"/>
              <a:cs typeface="Lucida Sans"/>
            </a:endParaRPr>
          </a:p>
          <a:p>
            <a:pPr marL="0" marR="0" lvl="0" indent="0" algn="l" defTabSz="914400" rtl="0" eaLnBrk="1" fontAlgn="auto" latinLnBrk="0" hangingPunct="1">
              <a:lnSpc>
                <a:spcPct val="100000"/>
              </a:lnSpc>
              <a:spcBef>
                <a:spcPts val="35"/>
              </a:spcBef>
              <a:spcAft>
                <a:spcPts val="0"/>
              </a:spcAft>
              <a:buClrTx/>
              <a:buSzTx/>
              <a:buFont typeface="Arial"/>
              <a:buChar char="•"/>
              <a:tabLst/>
              <a:defRPr/>
            </a:pPr>
            <a:endParaRPr kumimoji="0" sz="4050" b="0" i="0" u="none" strike="noStrike" kern="1200" cap="none" spc="0" normalizeH="0" baseline="0" noProof="0" dirty="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0"/>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Jump</a:t>
            </a:r>
            <a:r>
              <a:rPr kumimoji="0" sz="2800" b="0" i="0" u="none" strike="noStrike" kern="1200" cap="none" spc="-80" normalizeH="0" baseline="0" noProof="0" dirty="0">
                <a:ln>
                  <a:noFill/>
                </a:ln>
                <a:solidFill>
                  <a:prstClr val="black"/>
                </a:solidFill>
                <a:effectLst/>
                <a:uLnTx/>
                <a:uFillTx/>
                <a:latin typeface="Lucida Sans"/>
                <a:ea typeface="+mn-ea"/>
                <a:cs typeface="Lucida Sans"/>
              </a:rPr>
              <a:t> </a:t>
            </a:r>
            <a:r>
              <a:rPr kumimoji="0" sz="2800" b="0" i="0" u="none" strike="noStrike" kern="1200" cap="none" spc="0" normalizeH="0" baseline="0" noProof="0" dirty="0">
                <a:ln>
                  <a:noFill/>
                </a:ln>
                <a:solidFill>
                  <a:prstClr val="black"/>
                </a:solidFill>
                <a:effectLst/>
                <a:uLnTx/>
                <a:uFillTx/>
                <a:latin typeface="Lucida Sans"/>
                <a:ea typeface="+mn-ea"/>
                <a:cs typeface="Lucida Sans"/>
              </a:rPr>
              <a:t>statements</a:t>
            </a:r>
          </a:p>
          <a:p>
            <a:pPr marL="698500" marR="0" lvl="1" indent="-229235" algn="l" defTabSz="914400" rtl="0" eaLnBrk="1" fontAlgn="auto" latinLnBrk="0" hangingPunct="1">
              <a:lnSpc>
                <a:spcPct val="100000"/>
              </a:lnSpc>
              <a:spcBef>
                <a:spcPts val="220"/>
              </a:spcBef>
              <a:spcAft>
                <a:spcPts val="0"/>
              </a:spcAft>
              <a:buClrTx/>
              <a:buSzTx/>
              <a:buFont typeface="Arial"/>
              <a:buChar char="•"/>
              <a:tabLst>
                <a:tab pos="699135" algn="l"/>
              </a:tabLst>
              <a:defRPr/>
            </a:pPr>
            <a:r>
              <a:rPr kumimoji="0" sz="2400" b="0" i="0" u="none" strike="noStrike" kern="1200" cap="none" spc="-5" normalizeH="0" baseline="0" noProof="0" dirty="0">
                <a:ln>
                  <a:noFill/>
                </a:ln>
                <a:solidFill>
                  <a:prstClr val="black"/>
                </a:solidFill>
                <a:effectLst/>
                <a:uLnTx/>
                <a:uFillTx/>
                <a:latin typeface="Lucida Sans"/>
                <a:ea typeface="+mn-ea"/>
                <a:cs typeface="Lucida Sans"/>
              </a:rPr>
              <a:t>continue/break</a:t>
            </a:r>
            <a:endParaRPr kumimoji="0" sz="2400" b="0" i="0" u="none" strike="noStrike" kern="1200" cap="none" spc="0" normalizeH="0" baseline="0" noProof="0" dirty="0">
              <a:ln>
                <a:noFill/>
              </a:ln>
              <a:solidFill>
                <a:prstClr val="black"/>
              </a:solidFill>
              <a:effectLst/>
              <a:uLnTx/>
              <a:uFillTx/>
              <a:latin typeface="Lucida Sans"/>
              <a:ea typeface="+mn-ea"/>
              <a:cs typeface="Lucid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90FC6A-3765-4E44-8838-4433D3A710E3}"/>
              </a:ext>
            </a:extLst>
          </p:cNvPr>
          <p:cNvSpPr>
            <a:spLocks noGrp="1"/>
          </p:cNvSpPr>
          <p:nvPr>
            <p:ph type="title"/>
          </p:nvPr>
        </p:nvSpPr>
        <p:spPr/>
        <p:txBody>
          <a:bodyPr/>
          <a:lstStyle/>
          <a:p>
            <a:r>
              <a:rPr lang="en-US" dirty="0"/>
              <a:t>Rock, Paper, Scissors</a:t>
            </a:r>
            <a:endParaRPr lang="el-GR" dirty="0"/>
          </a:p>
        </p:txBody>
      </p:sp>
      <p:sp>
        <p:nvSpPr>
          <p:cNvPr id="3" name="Θέση κειμένου 2">
            <a:extLst>
              <a:ext uri="{FF2B5EF4-FFF2-40B4-BE49-F238E27FC236}">
                <a16:creationId xmlns:a16="http://schemas.microsoft.com/office/drawing/2014/main" id="{1DAD41DD-91DD-40F3-ABF8-62E0991E5620}"/>
              </a:ext>
            </a:extLst>
          </p:cNvPr>
          <p:cNvSpPr>
            <a:spLocks noGrp="1"/>
          </p:cNvSpPr>
          <p:nvPr>
            <p:ph type="body" idx="1"/>
          </p:nvPr>
        </p:nvSpPr>
        <p:spPr>
          <a:xfrm>
            <a:off x="574039" y="1061610"/>
            <a:ext cx="11043919" cy="5262979"/>
          </a:xfrm>
        </p:spPr>
        <p:txBody>
          <a:bodyPr/>
          <a:lstStyle/>
          <a:p>
            <a:r>
              <a:rPr lang="en-US" dirty="0"/>
              <a:t>Write a program that lets the user play the game of Rock, Paper, Scissors against the computer. </a:t>
            </a:r>
          </a:p>
          <a:p>
            <a:r>
              <a:rPr lang="en-US" dirty="0"/>
              <a:t>The program should work as follows:</a:t>
            </a:r>
          </a:p>
          <a:p>
            <a:endParaRPr lang="en-US" dirty="0"/>
          </a:p>
          <a:p>
            <a:r>
              <a:rPr lang="en-US" dirty="0"/>
              <a:t> 1. The computer generates a random number in the range of 1 to 3. If the number is 1, then the computer has chosen Rock. If the number is 2, then the computer has chosen Paper. If the number is 3, then the computer has chosen Scissors. Do not display the computer’s choice yet.</a:t>
            </a:r>
          </a:p>
          <a:p>
            <a:endParaRPr lang="en-US" dirty="0"/>
          </a:p>
          <a:p>
            <a:r>
              <a:rPr lang="en-US" dirty="0"/>
              <a:t>2. The user enters his or her choice of ‘rock, ‘paper’, ‘scissors’ or ‘quit’ at the keyboard. </a:t>
            </a:r>
          </a:p>
          <a:p>
            <a:endParaRPr lang="en-US" dirty="0"/>
          </a:p>
          <a:p>
            <a:r>
              <a:rPr lang="en-US" dirty="0"/>
              <a:t>3. If the user has entered ‘quit’, then continue at step 7. </a:t>
            </a:r>
          </a:p>
          <a:p>
            <a:endParaRPr lang="en-US" dirty="0"/>
          </a:p>
          <a:p>
            <a:r>
              <a:rPr lang="en-US" dirty="0"/>
              <a:t>4. The computer’s choice is displayed. </a:t>
            </a:r>
          </a:p>
          <a:p>
            <a:endParaRPr lang="en-US" dirty="0"/>
          </a:p>
          <a:p>
            <a:r>
              <a:rPr lang="en-US" dirty="0"/>
              <a:t>5. A winner is selected according to the following rules: a. If one player chooses Rock and the other player chooses Scissors, then Rock wins (The rock smashes the scissors) b. If one player chooses Scissors and the other player chooses Paper, then Scissors wins (Scissors cut paper) c. If one player chooses Paper and the other player chooses Rock, then Paper wins (Paper wraps rock) d. If both players make the same choice, then it is a draw.</a:t>
            </a:r>
          </a:p>
          <a:p>
            <a:endParaRPr lang="en-US" dirty="0"/>
          </a:p>
          <a:p>
            <a:r>
              <a:rPr lang="en-US" dirty="0"/>
              <a:t> 6. Go back to step 1.</a:t>
            </a:r>
            <a:endParaRPr lang="el-GR" dirty="0"/>
          </a:p>
        </p:txBody>
      </p:sp>
    </p:spTree>
    <p:extLst>
      <p:ext uri="{BB962C8B-B14F-4D97-AF65-F5344CB8AC3E}">
        <p14:creationId xmlns:p14="http://schemas.microsoft.com/office/powerpoint/2010/main" val="96141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2040255" cy="696595"/>
          </a:xfrm>
          <a:prstGeom prst="rect">
            <a:avLst/>
          </a:prstGeom>
        </p:spPr>
        <p:txBody>
          <a:bodyPr vert="horz" wrap="square" lIns="0" tIns="12700" rIns="0" bIns="0" rtlCol="0">
            <a:spAutoFit/>
          </a:bodyPr>
          <a:lstStyle/>
          <a:p>
            <a:pPr marL="12700">
              <a:lnSpc>
                <a:spcPct val="100000"/>
              </a:lnSpc>
              <a:spcBef>
                <a:spcPts val="100"/>
              </a:spcBef>
            </a:pPr>
            <a:r>
              <a:rPr spc="-5" dirty="0"/>
              <a:t>List&lt;T&gt;</a:t>
            </a:r>
          </a:p>
        </p:txBody>
      </p:sp>
      <p:sp>
        <p:nvSpPr>
          <p:cNvPr id="3" name="object 3"/>
          <p:cNvSpPr txBox="1"/>
          <p:nvPr/>
        </p:nvSpPr>
        <p:spPr>
          <a:xfrm>
            <a:off x="574040" y="1497837"/>
            <a:ext cx="5398770" cy="1640205"/>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a:t>
            </a:r>
            <a:r>
              <a:rPr kumimoji="0" sz="1800" b="0" i="0" u="none" strike="noStrike" kern="1200" cap="none" spc="-5" normalizeH="0" baseline="0" noProof="0" dirty="0">
                <a:ln>
                  <a:noFill/>
                </a:ln>
                <a:solidFill>
                  <a:prstClr val="black"/>
                </a:solidFill>
                <a:effectLst/>
                <a:uLnTx/>
                <a:uFillTx/>
                <a:latin typeface="Lucida Sans"/>
                <a:ea typeface="+mn-ea"/>
                <a:cs typeface="Lucida Sans"/>
              </a:rPr>
              <a:t>list of </a:t>
            </a:r>
            <a:r>
              <a:rPr kumimoji="0" sz="1800" b="0" i="0" u="none" strike="noStrike" kern="1200" cap="none" spc="0" normalizeH="0" baseline="0" noProof="0" dirty="0">
                <a:ln>
                  <a:noFill/>
                </a:ln>
                <a:solidFill>
                  <a:prstClr val="black"/>
                </a:solidFill>
                <a:effectLst/>
                <a:uLnTx/>
                <a:uFillTx/>
                <a:latin typeface="Lucida Sans"/>
                <a:ea typeface="+mn-ea"/>
                <a:cs typeface="Lucida Sans"/>
              </a:rPr>
              <a:t>objects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a:t>
            </a:r>
            <a:r>
              <a:rPr kumimoji="0" sz="1800" b="0" i="0" u="none" strike="noStrike" kern="1200" cap="none" spc="0" normalizeH="0" baseline="0" noProof="0" dirty="0">
                <a:ln>
                  <a:noFill/>
                </a:ln>
                <a:solidFill>
                  <a:prstClr val="black"/>
                </a:solidFill>
                <a:effectLst/>
                <a:uLnTx/>
                <a:uFillTx/>
                <a:latin typeface="Lucida Sans"/>
                <a:ea typeface="+mn-ea"/>
                <a:cs typeface="Lucida Sans"/>
              </a:rPr>
              <a:t>accessed </a:t>
            </a:r>
            <a:r>
              <a:rPr kumimoji="0" sz="1800" b="0" i="0" u="none" strike="noStrike" kern="1200" cap="none" spc="-5" normalizeH="0" baseline="0" noProof="0" dirty="0">
                <a:ln>
                  <a:noFill/>
                </a:ln>
                <a:solidFill>
                  <a:prstClr val="black"/>
                </a:solidFill>
                <a:effectLst/>
                <a:uLnTx/>
                <a:uFillTx/>
                <a:latin typeface="Lucida Sans"/>
                <a:ea typeface="+mn-ea"/>
                <a:cs typeface="Lucida Sans"/>
              </a:rPr>
              <a:t>by</a:t>
            </a:r>
            <a:r>
              <a:rPr kumimoji="0" sz="1800" b="0" i="0" u="none" strike="noStrike" kern="1200" cap="none" spc="-11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index</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ts val="205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Provides methods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0" normalizeH="0" baseline="0" noProof="0" dirty="0">
                <a:ln>
                  <a:noFill/>
                </a:ln>
                <a:solidFill>
                  <a:prstClr val="black"/>
                </a:solidFill>
                <a:effectLst/>
                <a:uLnTx/>
                <a:uFillTx/>
                <a:latin typeface="Lucida Sans"/>
                <a:ea typeface="+mn-ea"/>
                <a:cs typeface="Lucida Sans"/>
              </a:rPr>
              <a:t>search, </a:t>
            </a:r>
            <a:r>
              <a:rPr kumimoji="0" sz="1800" b="0" i="0" u="none" strike="noStrike" kern="1200" cap="none" spc="5" normalizeH="0" baseline="0" noProof="0" dirty="0">
                <a:ln>
                  <a:noFill/>
                </a:ln>
                <a:solidFill>
                  <a:prstClr val="black"/>
                </a:solidFill>
                <a:effectLst/>
                <a:uLnTx/>
                <a:uFillTx/>
                <a:latin typeface="Lucida Sans"/>
                <a:ea typeface="+mn-ea"/>
                <a:cs typeface="Lucida Sans"/>
              </a:rPr>
              <a:t>sort,</a:t>
            </a:r>
            <a:r>
              <a:rPr kumimoji="0" sz="1800" b="0" i="0" u="none" strike="noStrike" kern="1200" cap="none" spc="-16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and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manipulate</a:t>
            </a:r>
            <a:r>
              <a:rPr kumimoji="0" sz="1800" b="0" i="0" u="none" strike="noStrike" kern="1200" cap="none" spc="-4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lists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196850" lvl="0" indent="-228600" algn="l" defTabSz="914400" rtl="0" eaLnBrk="1" fontAlgn="auto" latinLnBrk="0" hangingPunct="1">
              <a:lnSpc>
                <a:spcPts val="1939"/>
              </a:lnSpc>
              <a:spcBef>
                <a:spcPts val="103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Compared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array </a:t>
            </a:r>
            <a:r>
              <a:rPr kumimoji="0" sz="1800" b="0" i="0" u="none" strike="noStrike" kern="1200" cap="none" spc="0" normalizeH="0" baseline="0" noProof="0" dirty="0">
                <a:ln>
                  <a:noFill/>
                </a:ln>
                <a:solidFill>
                  <a:prstClr val="black"/>
                </a:solidFill>
                <a:effectLst/>
                <a:uLnTx/>
                <a:uFillTx/>
                <a:latin typeface="Lucida Sans"/>
                <a:ea typeface="+mn-ea"/>
                <a:cs typeface="Lucida Sans"/>
              </a:rPr>
              <a:t>is easier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use </a:t>
            </a:r>
            <a:r>
              <a:rPr kumimoji="0" sz="1800" b="0" i="0" u="none" strike="noStrike" kern="1200" cap="none" spc="0" normalizeH="0" baseline="0" noProof="0" dirty="0">
                <a:ln>
                  <a:noFill/>
                </a:ln>
                <a:solidFill>
                  <a:prstClr val="black"/>
                </a:solidFill>
                <a:effectLst/>
                <a:uLnTx/>
                <a:uFillTx/>
                <a:latin typeface="Lucida Sans"/>
                <a:ea typeface="+mn-ea"/>
                <a:cs typeface="Lucida Sans"/>
              </a:rPr>
              <a:t>and</a:t>
            </a:r>
            <a:r>
              <a:rPr kumimoji="0" sz="1800" b="0" i="0" u="none" strike="noStrike" kern="1200" cap="none" spc="-18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more  flexible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3659504" cy="1522730"/>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10" normalizeH="0" baseline="0" noProof="0" dirty="0">
                <a:ln>
                  <a:noFill/>
                </a:ln>
                <a:solidFill>
                  <a:srgbClr val="0000FF"/>
                </a:solidFill>
                <a:effectLst/>
                <a:uLnTx/>
                <a:uFillTx/>
                <a:latin typeface="Consolas"/>
                <a:ea typeface="+mn-ea"/>
                <a:cs typeface="Consolas"/>
              </a:rPr>
              <a:t>var </a:t>
            </a:r>
            <a:r>
              <a:rPr kumimoji="0" sz="1800" b="0" i="0" u="none" strike="noStrike" kern="1200" cap="none" spc="-5" normalizeH="0" baseline="0" noProof="0" dirty="0">
                <a:ln>
                  <a:noFill/>
                </a:ln>
                <a:solidFill>
                  <a:prstClr val="black"/>
                </a:solidFill>
                <a:effectLst/>
                <a:uLnTx/>
                <a:uFillTx/>
                <a:latin typeface="Consolas"/>
                <a:ea typeface="+mn-ea"/>
                <a:cs typeface="Consolas"/>
              </a:rPr>
              <a:t>numbers </a:t>
            </a:r>
            <a:r>
              <a:rPr kumimoji="0" sz="1800" b="0" i="0" u="none" strike="noStrike" kern="1200" cap="none" spc="0" normalizeH="0" baseline="0" noProof="0" dirty="0">
                <a:ln>
                  <a:noFill/>
                </a:ln>
                <a:solidFill>
                  <a:prstClr val="black"/>
                </a:solidFill>
                <a:effectLst/>
                <a:uLnTx/>
                <a:uFillTx/>
                <a:latin typeface="Consolas"/>
                <a:ea typeface="+mn-ea"/>
                <a:cs typeface="Consolas"/>
              </a:rPr>
              <a:t>= </a:t>
            </a:r>
            <a:r>
              <a:rPr kumimoji="0" sz="1800" b="0" i="0" u="none" strike="noStrike" kern="1200" cap="none" spc="-10" normalizeH="0" baseline="0" noProof="0" dirty="0">
                <a:ln>
                  <a:noFill/>
                </a:ln>
                <a:solidFill>
                  <a:srgbClr val="0000FF"/>
                </a:solidFill>
                <a:effectLst/>
                <a:uLnTx/>
                <a:uFillTx/>
                <a:latin typeface="Consolas"/>
                <a:ea typeface="+mn-ea"/>
                <a:cs typeface="Consolas"/>
              </a:rPr>
              <a:t>new</a:t>
            </a:r>
            <a:r>
              <a:rPr kumimoji="0" sz="1800" b="0" i="0" u="none" strike="noStrike" kern="1200" cap="none" spc="-25" normalizeH="0" baseline="0" noProof="0" dirty="0">
                <a:ln>
                  <a:noFill/>
                </a:ln>
                <a:solidFill>
                  <a:srgbClr val="0000FF"/>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List&lt;</a:t>
            </a:r>
            <a:r>
              <a:rPr kumimoji="0" sz="1800" b="0" i="0" u="none" strike="noStrike" kern="1200" cap="none" spc="-10" normalizeH="0" baseline="0" noProof="0" dirty="0">
                <a:ln>
                  <a:noFill/>
                </a:ln>
                <a:solidFill>
                  <a:srgbClr val="0000FF"/>
                </a:solidFill>
                <a:effectLst/>
                <a:uLnTx/>
                <a:uFillTx/>
                <a:latin typeface="Consolas"/>
                <a:ea typeface="+mn-ea"/>
                <a:cs typeface="Consolas"/>
              </a:rPr>
              <a:t>int</a:t>
            </a:r>
            <a:r>
              <a:rPr kumimoji="0" sz="1800" b="0" i="0" u="none" strike="noStrike" kern="1200" cap="none" spc="-10" normalizeH="0" baseline="0" noProof="0" dirty="0">
                <a:ln>
                  <a:noFill/>
                </a:ln>
                <a:solidFill>
                  <a:prstClr val="black"/>
                </a:solidFill>
                <a:effectLst/>
                <a:uLnTx/>
                <a:uFillTx/>
                <a:latin typeface="Consolas"/>
                <a:ea typeface="+mn-ea"/>
                <a:cs typeface="Consolas"/>
              </a:rPr>
              <a:t>&gt;()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5, 1,</a:t>
            </a:r>
            <a:r>
              <a:rPr kumimoji="0" sz="1800" b="0" i="0" u="none" strike="noStrike" kern="1200" cap="none" spc="-30" normalizeH="0" baseline="0" noProof="0" dirty="0">
                <a:ln>
                  <a:noFill/>
                </a:ln>
                <a:solidFill>
                  <a:prstClr val="black"/>
                </a:solidFill>
                <a:effectLst/>
                <a:uLnTx/>
                <a:uFillTx/>
                <a:latin typeface="Consolas"/>
                <a:ea typeface="+mn-ea"/>
                <a:cs typeface="Consolas"/>
              </a:rPr>
              <a:t> </a:t>
            </a:r>
            <a:r>
              <a:rPr kumimoji="0" sz="1800" b="0" i="0" u="none" strike="noStrike" kern="1200" cap="none" spc="0" normalizeH="0" baseline="0" noProof="0" dirty="0">
                <a:ln>
                  <a:noFill/>
                </a:ln>
                <a:solidFill>
                  <a:prstClr val="black"/>
                </a:solidFill>
                <a:effectLst/>
                <a:uLnTx/>
                <a:uFillTx/>
                <a:latin typeface="Consolas"/>
                <a:ea typeface="+mn-ea"/>
                <a:cs typeface="Consolas"/>
              </a:rPr>
              <a:t>3</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6175628" y="3358392"/>
            <a:ext cx="1905635" cy="773430"/>
          </a:xfrm>
          <a:prstGeom prst="rect">
            <a:avLst/>
          </a:prstGeom>
        </p:spPr>
        <p:txBody>
          <a:bodyPr vert="horz" wrap="square" lIns="0" tIns="112395" rIns="0" bIns="0" rtlCol="0">
            <a:spAutoFit/>
          </a:bodyPr>
          <a:lstStyle/>
          <a:p>
            <a:pPr marL="12700" marR="0" lvl="0" indent="0" algn="l" defTabSz="914400" rtl="0" eaLnBrk="1" fontAlgn="auto" latinLnBrk="0" hangingPunct="1">
              <a:lnSpc>
                <a:spcPct val="100000"/>
              </a:lnSpc>
              <a:spcBef>
                <a:spcPts val="885"/>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onsolas"/>
                <a:ea typeface="+mn-ea"/>
                <a:cs typeface="Consolas"/>
              </a:rPr>
              <a:t>numb</a:t>
            </a:r>
            <a:r>
              <a:rPr kumimoji="0" sz="1800" b="0" i="0" u="none" strike="noStrike" kern="1200" cap="none" spc="0" normalizeH="0" baseline="0" noProof="0" dirty="0">
                <a:ln>
                  <a:noFill/>
                </a:ln>
                <a:solidFill>
                  <a:prstClr val="black"/>
                </a:solidFill>
                <a:effectLst/>
                <a:uLnTx/>
                <a:uFillTx/>
                <a:latin typeface="Consolas"/>
                <a:ea typeface="+mn-ea"/>
                <a:cs typeface="Consolas"/>
              </a:rPr>
              <a:t>er</a:t>
            </a:r>
            <a:r>
              <a:rPr kumimoji="0" sz="1800" b="0" i="0" u="none" strike="noStrike" kern="1200" cap="none" spc="-15" normalizeH="0" baseline="0" noProof="0" dirty="0">
                <a:ln>
                  <a:noFill/>
                </a:ln>
                <a:solidFill>
                  <a:prstClr val="black"/>
                </a:solidFill>
                <a:effectLst/>
                <a:uLnTx/>
                <a:uFillTx/>
                <a:latin typeface="Consolas"/>
                <a:ea typeface="+mn-ea"/>
                <a:cs typeface="Consolas"/>
              </a:rPr>
              <a:t>s</a:t>
            </a:r>
            <a:r>
              <a:rPr kumimoji="0" sz="1800" b="0" i="0" u="none" strike="noStrike" kern="1200" cap="none" spc="0" normalizeH="0" baseline="0" noProof="0" dirty="0">
                <a:ln>
                  <a:noFill/>
                </a:ln>
                <a:solidFill>
                  <a:prstClr val="black"/>
                </a:solidFill>
                <a:effectLst/>
                <a:uLnTx/>
                <a:uFillTx/>
                <a:latin typeface="Consolas"/>
                <a:ea typeface="+mn-ea"/>
                <a:cs typeface="Consolas"/>
              </a:rPr>
              <a:t>.A</a:t>
            </a:r>
            <a:r>
              <a:rPr kumimoji="0" sz="1800" b="0" i="0" u="none" strike="noStrike" kern="1200" cap="none" spc="-15" normalizeH="0" baseline="0" noProof="0" dirty="0">
                <a:ln>
                  <a:noFill/>
                </a:ln>
                <a:solidFill>
                  <a:prstClr val="black"/>
                </a:solidFill>
                <a:effectLst/>
                <a:uLnTx/>
                <a:uFillTx/>
                <a:latin typeface="Consolas"/>
                <a:ea typeface="+mn-ea"/>
                <a:cs typeface="Consolas"/>
              </a:rPr>
              <a:t>d</a:t>
            </a:r>
            <a:r>
              <a:rPr kumimoji="0" sz="1800" b="0" i="0" u="none" strike="noStrike" kern="1200" cap="none" spc="-10" normalizeH="0" baseline="0" noProof="0" dirty="0">
                <a:ln>
                  <a:noFill/>
                </a:ln>
                <a:solidFill>
                  <a:prstClr val="black"/>
                </a:solidFill>
                <a:effectLst/>
                <a:uLnTx/>
                <a:uFillTx/>
                <a:latin typeface="Consolas"/>
                <a:ea typeface="+mn-ea"/>
                <a:cs typeface="Consolas"/>
              </a:rPr>
              <a:t>d</a:t>
            </a:r>
            <a:r>
              <a:rPr kumimoji="0" sz="1800" b="0" i="0" u="none" strike="noStrike" kern="1200" cap="none" spc="0" normalizeH="0" baseline="0" noProof="0" dirty="0">
                <a:ln>
                  <a:noFill/>
                </a:ln>
                <a:solidFill>
                  <a:prstClr val="black"/>
                </a:solidFill>
                <a:effectLst/>
                <a:uLnTx/>
                <a:uFillTx/>
                <a:latin typeface="Consolas"/>
                <a:ea typeface="+mn-ea"/>
                <a:cs typeface="Consolas"/>
              </a:rPr>
              <a:t>(4</a:t>
            </a:r>
            <a:r>
              <a:rPr kumimoji="0" sz="1800" b="0" i="0" u="none" strike="noStrike" kern="1200" cap="none" spc="-15" normalizeH="0" baseline="0" noProof="0" dirty="0">
                <a:ln>
                  <a:noFill/>
                </a:ln>
                <a:solidFill>
                  <a:prstClr val="black"/>
                </a:solidFill>
                <a:effectLst/>
                <a:uLnTx/>
                <a:uFillTx/>
                <a:latin typeface="Consolas"/>
                <a:ea typeface="+mn-ea"/>
                <a:cs typeface="Consolas"/>
              </a:rPr>
              <a:t>)</a:t>
            </a: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onsolas"/>
                <a:ea typeface="+mn-ea"/>
                <a:cs typeface="Consolas"/>
              </a:rPr>
              <a:t>numb</a:t>
            </a:r>
            <a:r>
              <a:rPr kumimoji="0" sz="1800" b="0" i="0" u="none" strike="noStrike" kern="1200" cap="none" spc="0" normalizeH="0" baseline="0" noProof="0" dirty="0">
                <a:ln>
                  <a:noFill/>
                </a:ln>
                <a:solidFill>
                  <a:prstClr val="black"/>
                </a:solidFill>
                <a:effectLst/>
                <a:uLnTx/>
                <a:uFillTx/>
                <a:latin typeface="Consolas"/>
                <a:ea typeface="+mn-ea"/>
                <a:cs typeface="Consolas"/>
              </a:rPr>
              <a:t>e</a:t>
            </a:r>
            <a:r>
              <a:rPr kumimoji="0" sz="1800" b="0" i="0" u="none" strike="noStrike" kern="1200" cap="none" spc="-5" normalizeH="0" baseline="0" noProof="0" dirty="0">
                <a:ln>
                  <a:noFill/>
                </a:ln>
                <a:solidFill>
                  <a:prstClr val="black"/>
                </a:solidFill>
                <a:effectLst/>
                <a:uLnTx/>
                <a:uFillTx/>
                <a:latin typeface="Consolas"/>
                <a:ea typeface="+mn-ea"/>
                <a:cs typeface="Consolas"/>
              </a:rPr>
              <a:t>rs</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prstClr val="black"/>
                </a:solidFill>
                <a:effectLst/>
                <a:uLnTx/>
                <a:uFillTx/>
                <a:latin typeface="Consolas"/>
                <a:ea typeface="+mn-ea"/>
                <a:cs typeface="Consolas"/>
              </a:rPr>
              <a:t>Ad</a:t>
            </a:r>
            <a:r>
              <a:rPr kumimoji="0" sz="1800" b="0" i="0" u="none" strike="noStrike" kern="1200" cap="none" spc="-10" normalizeH="0" baseline="0" noProof="0" dirty="0">
                <a:ln>
                  <a:noFill/>
                </a:ln>
                <a:solidFill>
                  <a:prstClr val="black"/>
                </a:solidFill>
                <a:effectLst/>
                <a:uLnTx/>
                <a:uFillTx/>
                <a:latin typeface="Consolas"/>
                <a:ea typeface="+mn-ea"/>
                <a:cs typeface="Consolas"/>
              </a:rPr>
              <a:t>d</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prstClr val="black"/>
                </a:solidFill>
                <a:effectLst/>
                <a:uLnTx/>
                <a:uFillTx/>
                <a:latin typeface="Consolas"/>
                <a:ea typeface="+mn-ea"/>
                <a:cs typeface="Consolas"/>
              </a:rPr>
              <a:t>2)</a:t>
            </a: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175628" y="4581525"/>
            <a:ext cx="19056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onsolas"/>
                <a:ea typeface="+mn-ea"/>
                <a:cs typeface="Consolas"/>
              </a:rPr>
              <a:t>numb</a:t>
            </a:r>
            <a:r>
              <a:rPr kumimoji="0" sz="1800" b="0" i="0" u="none" strike="noStrike" kern="1200" cap="none" spc="0" normalizeH="0" baseline="0" noProof="0" dirty="0">
                <a:ln>
                  <a:noFill/>
                </a:ln>
                <a:solidFill>
                  <a:prstClr val="black"/>
                </a:solidFill>
                <a:effectLst/>
                <a:uLnTx/>
                <a:uFillTx/>
                <a:latin typeface="Consolas"/>
                <a:ea typeface="+mn-ea"/>
                <a:cs typeface="Consolas"/>
              </a:rPr>
              <a:t>e</a:t>
            </a:r>
            <a:r>
              <a:rPr kumimoji="0" sz="1800" b="0" i="0" u="none" strike="noStrike" kern="1200" cap="none" spc="-5" normalizeH="0" baseline="0" noProof="0" dirty="0">
                <a:ln>
                  <a:noFill/>
                </a:ln>
                <a:solidFill>
                  <a:prstClr val="black"/>
                </a:solidFill>
                <a:effectLst/>
                <a:uLnTx/>
                <a:uFillTx/>
                <a:latin typeface="Consolas"/>
                <a:ea typeface="+mn-ea"/>
                <a:cs typeface="Consolas"/>
              </a:rPr>
              <a:t>rs</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prstClr val="black"/>
                </a:solidFill>
                <a:effectLst/>
                <a:uLnTx/>
                <a:uFillTx/>
                <a:latin typeface="Consolas"/>
                <a:ea typeface="+mn-ea"/>
                <a:cs typeface="Consolas"/>
              </a:rPr>
              <a:t>Sor</a:t>
            </a:r>
            <a:r>
              <a:rPr kumimoji="0" sz="1800" b="0" i="0" u="none" strike="noStrike" kern="1200" cap="none" spc="5" normalizeH="0" baseline="0" noProof="0" dirty="0">
                <a:ln>
                  <a:noFill/>
                </a:ln>
                <a:solidFill>
                  <a:prstClr val="black"/>
                </a:solidFill>
                <a:effectLst/>
                <a:uLnTx/>
                <a:uFillTx/>
                <a:latin typeface="Consolas"/>
                <a:ea typeface="+mn-ea"/>
                <a:cs typeface="Consolas"/>
              </a:rPr>
              <a:t>t</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239681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7012940" cy="696595"/>
          </a:xfrm>
          <a:prstGeom prst="rect">
            <a:avLst/>
          </a:prstGeom>
        </p:spPr>
        <p:txBody>
          <a:bodyPr vert="horz" wrap="square" lIns="0" tIns="12700" rIns="0" bIns="0" rtlCol="0">
            <a:spAutoFit/>
          </a:bodyPr>
          <a:lstStyle/>
          <a:p>
            <a:pPr marL="12700">
              <a:lnSpc>
                <a:spcPct val="100000"/>
              </a:lnSpc>
              <a:spcBef>
                <a:spcPts val="100"/>
              </a:spcBef>
            </a:pPr>
            <a:r>
              <a:rPr spc="-5" dirty="0"/>
              <a:t>Dictionary&lt;TKey,</a:t>
            </a:r>
            <a:r>
              <a:rPr spc="-60" dirty="0"/>
              <a:t> </a:t>
            </a:r>
            <a:r>
              <a:rPr spc="-5" dirty="0"/>
              <a:t>TValue&gt;</a:t>
            </a:r>
          </a:p>
        </p:txBody>
      </p:sp>
      <p:sp>
        <p:nvSpPr>
          <p:cNvPr id="3" name="object 3"/>
          <p:cNvSpPr txBox="1"/>
          <p:nvPr/>
        </p:nvSpPr>
        <p:spPr>
          <a:xfrm>
            <a:off x="574040" y="1497837"/>
            <a:ext cx="3675379" cy="77216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collection </a:t>
            </a:r>
            <a:r>
              <a:rPr kumimoji="0" sz="1800" b="0" i="0" u="none" strike="noStrike" kern="1200" cap="none" spc="-5" normalizeH="0" baseline="0" noProof="0" dirty="0">
                <a:ln>
                  <a:noFill/>
                </a:ln>
                <a:solidFill>
                  <a:prstClr val="black"/>
                </a:solidFill>
                <a:effectLst/>
                <a:uLnTx/>
                <a:uFillTx/>
                <a:latin typeface="Lucida Sans"/>
                <a:ea typeface="+mn-ea"/>
                <a:cs typeface="Lucida Sans"/>
              </a:rPr>
              <a:t>of </a:t>
            </a:r>
            <a:r>
              <a:rPr kumimoji="0" sz="1800" b="0" i="0" u="none" strike="noStrike" kern="1200" cap="none" spc="0" normalizeH="0" baseline="0" noProof="0" dirty="0">
                <a:ln>
                  <a:noFill/>
                </a:ln>
                <a:solidFill>
                  <a:prstClr val="black"/>
                </a:solidFill>
                <a:effectLst/>
                <a:uLnTx/>
                <a:uFillTx/>
                <a:latin typeface="Lucida Sans"/>
                <a:ea typeface="+mn-ea"/>
                <a:cs typeface="Lucida Sans"/>
              </a:rPr>
              <a:t>keys and</a:t>
            </a:r>
            <a:r>
              <a:rPr kumimoji="0" sz="1800" b="0" i="0" u="none" strike="noStrike" kern="1200" cap="none" spc="-14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values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Duplicate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keys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5" normalizeH="0" baseline="0" noProof="0" dirty="0">
                <a:ln>
                  <a:noFill/>
                </a:ln>
                <a:solidFill>
                  <a:prstClr val="black"/>
                </a:solidFill>
                <a:effectLst/>
                <a:uLnTx/>
                <a:uFillTx/>
                <a:latin typeface="Lucida Sans"/>
                <a:ea typeface="+mn-ea"/>
                <a:cs typeface="Lucida Sans"/>
              </a:rPr>
              <a:t>not</a:t>
            </a:r>
            <a:r>
              <a:rPr kumimoji="0" sz="1800" b="0" i="0" u="none" strike="noStrike" kern="1200" cap="none" spc="-7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allowed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4913630" cy="3267710"/>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10" normalizeH="0" baseline="0" noProof="0" dirty="0">
                <a:ln>
                  <a:noFill/>
                </a:ln>
                <a:solidFill>
                  <a:srgbClr val="0000FF"/>
                </a:solidFill>
                <a:effectLst/>
                <a:uLnTx/>
                <a:uFillTx/>
                <a:latin typeface="Consolas"/>
                <a:ea typeface="+mn-ea"/>
                <a:cs typeface="Consolas"/>
              </a:rPr>
              <a:t>var </a:t>
            </a:r>
            <a:r>
              <a:rPr kumimoji="0" sz="1800" b="0" i="0" u="none" strike="noStrike" kern="1200" cap="none" spc="-5" normalizeH="0" baseline="0" noProof="0" dirty="0">
                <a:ln>
                  <a:noFill/>
                </a:ln>
                <a:solidFill>
                  <a:prstClr val="black"/>
                </a:solidFill>
                <a:effectLst/>
                <a:uLnTx/>
                <a:uFillTx/>
                <a:latin typeface="Consolas"/>
                <a:ea typeface="+mn-ea"/>
                <a:cs typeface="Consolas"/>
              </a:rPr>
              <a:t>dic </a:t>
            </a:r>
            <a:r>
              <a:rPr kumimoji="0" sz="1800" b="0" i="0" u="none" strike="noStrike" kern="1200" cap="none" spc="0"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srgbClr val="0000FF"/>
                </a:solidFill>
                <a:effectLst/>
                <a:uLnTx/>
                <a:uFillTx/>
                <a:latin typeface="Consolas"/>
                <a:ea typeface="+mn-ea"/>
                <a:cs typeface="Consolas"/>
              </a:rPr>
              <a:t>new </a:t>
            </a:r>
            <a:r>
              <a:rPr kumimoji="0" sz="1800" b="0" i="0" u="none" strike="noStrike" kern="1200" cap="none" spc="-5" normalizeH="0" baseline="0" noProof="0" dirty="0">
                <a:ln>
                  <a:noFill/>
                </a:ln>
                <a:solidFill>
                  <a:prstClr val="black"/>
                </a:solidFill>
                <a:effectLst/>
                <a:uLnTx/>
                <a:uFillTx/>
                <a:latin typeface="Consolas"/>
                <a:ea typeface="+mn-ea"/>
                <a:cs typeface="Consolas"/>
              </a:rPr>
              <a:t>Dictionary&lt;</a:t>
            </a:r>
            <a:r>
              <a:rPr kumimoji="0" sz="1800" b="0" i="0" u="none" strike="noStrike" kern="1200" cap="none" spc="-5" normalizeH="0" baseline="0" noProof="0" dirty="0">
                <a:ln>
                  <a:noFill/>
                </a:ln>
                <a:solidFill>
                  <a:srgbClr val="0000FF"/>
                </a:solidFill>
                <a:effectLst/>
                <a:uLnTx/>
                <a:uFillTx/>
                <a:latin typeface="Consolas"/>
                <a:ea typeface="+mn-ea"/>
                <a:cs typeface="Consolas"/>
              </a:rPr>
              <a:t>int</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8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srgbClr val="0000FF"/>
                </a:solidFill>
                <a:effectLst/>
                <a:uLnTx/>
                <a:uFillTx/>
                <a:latin typeface="Consolas"/>
                <a:ea typeface="+mn-ea"/>
                <a:cs typeface="Consolas"/>
              </a:rPr>
              <a:t>string</a:t>
            </a:r>
            <a:r>
              <a:rPr kumimoji="0" sz="1800" b="0" i="0" u="none" strike="noStrike" kern="1200" cap="none" spc="-5" normalizeH="0" baseline="0" noProof="0" dirty="0">
                <a:ln>
                  <a:noFill/>
                </a:ln>
                <a:solidFill>
                  <a:prstClr val="black"/>
                </a:solidFill>
                <a:effectLst/>
                <a:uLnTx/>
                <a:uFillTx/>
                <a:latin typeface="Consolas"/>
                <a:ea typeface="+mn-ea"/>
                <a:cs typeface="Consolas"/>
              </a:rPr>
              <a:t>&gt;()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1, </a:t>
            </a:r>
            <a:r>
              <a:rPr kumimoji="0" sz="1800" b="0" i="0" u="none" strike="noStrike" kern="1200" cap="none" spc="-5" normalizeH="0" baseline="0" noProof="0" dirty="0">
                <a:ln>
                  <a:noFill/>
                </a:ln>
                <a:solidFill>
                  <a:srgbClr val="A21515"/>
                </a:solidFill>
                <a:effectLst/>
                <a:uLnTx/>
                <a:uFillTx/>
                <a:latin typeface="Consolas"/>
                <a:ea typeface="+mn-ea"/>
                <a:cs typeface="Consolas"/>
              </a:rPr>
              <a:t>"John"</a:t>
            </a:r>
            <a:r>
              <a:rPr kumimoji="0" sz="1800" b="0" i="0" u="none" strike="noStrike" kern="1200" cap="none" spc="-20" normalizeH="0" baseline="0" noProof="0" dirty="0">
                <a:ln>
                  <a:noFill/>
                </a:ln>
                <a:solidFill>
                  <a:srgbClr val="A21515"/>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2, </a:t>
            </a:r>
            <a:r>
              <a:rPr kumimoji="0" sz="1800" b="0" i="0" u="none" strike="noStrike" kern="1200" cap="none" spc="-5" normalizeH="0" baseline="0" noProof="0" dirty="0">
                <a:ln>
                  <a:noFill/>
                </a:ln>
                <a:solidFill>
                  <a:srgbClr val="A21515"/>
                </a:solidFill>
                <a:effectLst/>
                <a:uLnTx/>
                <a:uFillTx/>
                <a:latin typeface="Consolas"/>
                <a:ea typeface="+mn-ea"/>
                <a:cs typeface="Consolas"/>
              </a:rPr>
              <a:t>"Chris"</a:t>
            </a:r>
            <a:r>
              <a:rPr kumimoji="0" sz="1800" b="0" i="0" u="none" strike="noStrike" kern="1200" cap="none" spc="-15" normalizeH="0" baseline="0" noProof="0" dirty="0">
                <a:ln>
                  <a:noFill/>
                </a:ln>
                <a:solidFill>
                  <a:srgbClr val="A21515"/>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onsolas"/>
                <a:ea typeface="+mn-ea"/>
                <a:cs typeface="Consolas"/>
              </a:rPr>
              <a:t>dic.Add(3,</a:t>
            </a:r>
            <a:r>
              <a:rPr kumimoji="0" sz="1800" b="0" i="0" u="none" strike="noStrike" kern="1200" cap="none" spc="-1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srgbClr val="A21515"/>
                </a:solidFill>
                <a:effectLst/>
                <a:uLnTx/>
                <a:uFillTx/>
                <a:latin typeface="Consolas"/>
                <a:ea typeface="+mn-ea"/>
                <a:cs typeface="Consolas"/>
              </a:rPr>
              <a:t>"George"</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5080" lvl="0" indent="0" algn="l" defTabSz="914400" rtl="0" eaLnBrk="1" fontAlgn="auto" latinLnBrk="0" hangingPunct="1">
              <a:lnSpc>
                <a:spcPts val="1960"/>
              </a:lnSpc>
              <a:spcBef>
                <a:spcPts val="1025"/>
              </a:spcBef>
              <a:spcAft>
                <a:spcPts val="0"/>
              </a:spcAft>
              <a:buClrTx/>
              <a:buSzTx/>
              <a:buFontTx/>
              <a:buNone/>
              <a:tabLst/>
              <a:defRPr/>
            </a:pPr>
            <a:r>
              <a:rPr kumimoji="0" sz="1800" b="0" i="0" u="none" strike="noStrike" kern="1200" cap="none" spc="-10" normalizeH="0" baseline="0" noProof="0" dirty="0">
                <a:ln>
                  <a:noFill/>
                </a:ln>
                <a:solidFill>
                  <a:srgbClr val="0000FF"/>
                </a:solidFill>
                <a:effectLst/>
                <a:uLnTx/>
                <a:uFillTx/>
                <a:latin typeface="Consolas"/>
                <a:ea typeface="+mn-ea"/>
                <a:cs typeface="Consolas"/>
              </a:rPr>
              <a:t>var </a:t>
            </a:r>
            <a:r>
              <a:rPr kumimoji="0" sz="1800" b="0" i="0" u="none" strike="noStrike" kern="1200" cap="none" spc="-5" normalizeH="0" baseline="0" noProof="0" dirty="0">
                <a:ln>
                  <a:noFill/>
                </a:ln>
                <a:solidFill>
                  <a:prstClr val="black"/>
                </a:solidFill>
                <a:effectLst/>
                <a:uLnTx/>
                <a:uFillTx/>
                <a:latin typeface="Consolas"/>
                <a:ea typeface="+mn-ea"/>
                <a:cs typeface="Consolas"/>
              </a:rPr>
              <a:t>isAdded </a:t>
            </a:r>
            <a:r>
              <a:rPr kumimoji="0" sz="1800" b="0" i="0" u="none" strike="noStrike" kern="1200" cap="none" spc="0"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dic.TryAdd(3, </a:t>
            </a:r>
            <a:r>
              <a:rPr kumimoji="0" sz="1800" b="0" i="0" u="none" strike="noStrike" kern="1200" cap="none" spc="-5" normalizeH="0" baseline="0" noProof="0" dirty="0">
                <a:ln>
                  <a:noFill/>
                </a:ln>
                <a:solidFill>
                  <a:srgbClr val="A21515"/>
                </a:solidFill>
                <a:effectLst/>
                <a:uLnTx/>
                <a:uFillTx/>
                <a:latin typeface="Consolas"/>
                <a:ea typeface="+mn-ea"/>
                <a:cs typeface="Consolas"/>
              </a:rPr>
              <a:t>"Mike"</a:t>
            </a:r>
            <a:r>
              <a:rPr kumimoji="0" sz="1800" b="0" i="0" u="none" strike="noStrike" kern="1200" cap="none" spc="-5" normalizeH="0" baseline="0" noProof="0" dirty="0">
                <a:ln>
                  <a:noFill/>
                </a:ln>
                <a:solidFill>
                  <a:prstClr val="black"/>
                </a:solidFill>
                <a:effectLst/>
                <a:uLnTx/>
                <a:uFillTx/>
                <a:latin typeface="Consolas"/>
                <a:ea typeface="+mn-ea"/>
                <a:cs typeface="Consolas"/>
              </a:rPr>
              <a:t>); </a:t>
            </a:r>
            <a:r>
              <a:rPr kumimoji="0" sz="1800" b="0" i="0" u="none" strike="noStrike" kern="1200" cap="none" spc="-10" normalizeH="0" baseline="0" noProof="0" dirty="0">
                <a:ln>
                  <a:noFill/>
                </a:ln>
                <a:solidFill>
                  <a:srgbClr val="008000"/>
                </a:solidFill>
                <a:effectLst/>
                <a:uLnTx/>
                <a:uFillTx/>
                <a:latin typeface="Consolas"/>
                <a:ea typeface="+mn-ea"/>
                <a:cs typeface="Consolas"/>
              </a:rPr>
              <a:t>//  false</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3014915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184275" cy="696595"/>
          </a:xfrm>
          <a:prstGeom prst="rect">
            <a:avLst/>
          </a:prstGeom>
        </p:spPr>
        <p:txBody>
          <a:bodyPr vert="horz" wrap="square" lIns="0" tIns="12700" rIns="0" bIns="0" rtlCol="0">
            <a:spAutoFit/>
          </a:bodyPr>
          <a:lstStyle/>
          <a:p>
            <a:pPr marL="12700">
              <a:lnSpc>
                <a:spcPct val="100000"/>
              </a:lnSpc>
              <a:spcBef>
                <a:spcPts val="100"/>
              </a:spcBef>
            </a:pPr>
            <a:r>
              <a:rPr spc="-5" dirty="0"/>
              <a:t>Linq</a:t>
            </a:r>
          </a:p>
        </p:txBody>
      </p:sp>
      <p:sp>
        <p:nvSpPr>
          <p:cNvPr id="3" name="object 3"/>
          <p:cNvSpPr txBox="1"/>
          <p:nvPr/>
        </p:nvSpPr>
        <p:spPr>
          <a:xfrm>
            <a:off x="574040" y="1497837"/>
            <a:ext cx="3275329" cy="1520825"/>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Language-Integrated</a:t>
            </a:r>
            <a:r>
              <a:rPr kumimoji="0" sz="1800" b="0" i="0" u="none" strike="noStrike" kern="1200" cap="none" spc="-3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Query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Deferred</a:t>
            </a:r>
            <a:r>
              <a:rPr kumimoji="0" sz="1800" b="0" i="0" u="none" strike="noStrike" kern="1200" cap="none" spc="-4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execution</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9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IEnumerable&lt;T&gt;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5"/>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ToList </a:t>
            </a:r>
            <a:r>
              <a:rPr kumimoji="0" sz="1800" b="0" i="0" u="none" strike="noStrike" kern="1200" cap="none" spc="0" normalizeH="0" baseline="0" noProof="0" dirty="0">
                <a:ln>
                  <a:noFill/>
                </a:ln>
                <a:solidFill>
                  <a:prstClr val="black"/>
                </a:solidFill>
                <a:effectLst/>
                <a:uLnTx/>
                <a:uFillTx/>
                <a:latin typeface="Lucida Sans"/>
                <a:ea typeface="+mn-ea"/>
                <a:cs typeface="Lucida Sans"/>
              </a:rPr>
              <a:t>&amp;</a:t>
            </a:r>
            <a:r>
              <a:rPr kumimoji="0" sz="1800" b="0" i="0" u="none" strike="noStrike" kern="1200" cap="none" spc="20" normalizeH="0" baseline="0" noProof="0" dirty="0">
                <a:ln>
                  <a:noFill/>
                </a:ln>
                <a:solidFill>
                  <a:prstClr val="black"/>
                </a:solidFill>
                <a:effectLst/>
                <a:uLnTx/>
                <a:uFillTx/>
                <a:latin typeface="Lucida Sans"/>
                <a:ea typeface="+mn-ea"/>
                <a:cs typeface="Lucida Sans"/>
              </a:rPr>
              <a:t> </a:t>
            </a:r>
            <a:r>
              <a:rPr kumimoji="0" sz="1800" b="1" i="1" u="none" strike="noStrike" kern="1200" cap="none" spc="-15" normalizeH="0" baseline="0" noProof="0" dirty="0">
                <a:ln>
                  <a:noFill/>
                </a:ln>
                <a:solidFill>
                  <a:prstClr val="black"/>
                </a:solidFill>
                <a:effectLst/>
                <a:uLnTx/>
                <a:uFillTx/>
                <a:latin typeface="Lucida Sans"/>
                <a:ea typeface="+mn-ea"/>
                <a:cs typeface="Lucida Sans"/>
              </a:rPr>
              <a:t>ToArray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593849"/>
            <a:ext cx="569658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10" normalizeH="0" baseline="0" noProof="0" dirty="0">
                <a:ln>
                  <a:noFill/>
                </a:ln>
                <a:solidFill>
                  <a:srgbClr val="0000FF"/>
                </a:solidFill>
                <a:effectLst/>
                <a:uLnTx/>
                <a:uFillTx/>
                <a:latin typeface="Consolas"/>
                <a:ea typeface="+mn-ea"/>
                <a:cs typeface="Consolas"/>
              </a:rPr>
              <a:t>var </a:t>
            </a:r>
            <a:r>
              <a:rPr kumimoji="0" sz="1600" b="0" i="0" u="none" strike="noStrike" kern="1200" cap="none" spc="-10" normalizeH="0" baseline="0" noProof="0" dirty="0">
                <a:ln>
                  <a:noFill/>
                </a:ln>
                <a:solidFill>
                  <a:prstClr val="black"/>
                </a:solidFill>
                <a:effectLst/>
                <a:uLnTx/>
                <a:uFillTx/>
                <a:latin typeface="Consolas"/>
                <a:ea typeface="+mn-ea"/>
                <a:cs typeface="Consolas"/>
              </a:rPr>
              <a:t>numbers </a:t>
            </a:r>
            <a:r>
              <a:rPr kumimoji="0" sz="1600" b="0" i="0" u="none" strike="noStrike" kern="1200" cap="none" spc="-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srgbClr val="0000FF"/>
                </a:solidFill>
                <a:effectLst/>
                <a:uLnTx/>
                <a:uFillTx/>
                <a:latin typeface="Consolas"/>
                <a:ea typeface="+mn-ea"/>
                <a:cs typeface="Consolas"/>
              </a:rPr>
              <a:t>new </a:t>
            </a:r>
            <a:r>
              <a:rPr kumimoji="0" sz="1600" b="0" i="0" u="none" strike="noStrike" kern="1200" cap="none" spc="-10" normalizeH="0" baseline="0" noProof="0" dirty="0">
                <a:ln>
                  <a:noFill/>
                </a:ln>
                <a:solidFill>
                  <a:prstClr val="black"/>
                </a:solidFill>
                <a:effectLst/>
                <a:uLnTx/>
                <a:uFillTx/>
                <a:latin typeface="Consolas"/>
                <a:ea typeface="+mn-ea"/>
                <a:cs typeface="Consolas"/>
              </a:rPr>
              <a:t>List&lt;</a:t>
            </a:r>
            <a:r>
              <a:rPr kumimoji="0" sz="1600" b="0" i="0" u="none" strike="noStrike" kern="1200" cap="none" spc="-10" normalizeH="0" baseline="0" noProof="0" dirty="0">
                <a:ln>
                  <a:noFill/>
                </a:ln>
                <a:solidFill>
                  <a:srgbClr val="0000FF"/>
                </a:solidFill>
                <a:effectLst/>
                <a:uLnTx/>
                <a:uFillTx/>
                <a:latin typeface="Consolas"/>
                <a:ea typeface="+mn-ea"/>
                <a:cs typeface="Consolas"/>
              </a:rPr>
              <a:t>int</a:t>
            </a:r>
            <a:r>
              <a:rPr kumimoji="0" sz="1600" b="0" i="0" u="none" strike="noStrike" kern="1200" cap="none" spc="-10" normalizeH="0" baseline="0" noProof="0" dirty="0">
                <a:ln>
                  <a:noFill/>
                </a:ln>
                <a:solidFill>
                  <a:prstClr val="black"/>
                </a:solidFill>
                <a:effectLst/>
                <a:uLnTx/>
                <a:uFillTx/>
                <a:latin typeface="Consolas"/>
                <a:ea typeface="+mn-ea"/>
                <a:cs typeface="Consolas"/>
              </a:rPr>
              <a:t>&gt;() </a:t>
            </a:r>
            <a:r>
              <a:rPr kumimoji="0" sz="1600" b="0" i="0" u="none" strike="noStrike" kern="1200" cap="none" spc="-5" normalizeH="0" baseline="0" noProof="0" dirty="0">
                <a:ln>
                  <a:noFill/>
                </a:ln>
                <a:solidFill>
                  <a:prstClr val="black"/>
                </a:solidFill>
                <a:effectLst/>
                <a:uLnTx/>
                <a:uFillTx/>
                <a:latin typeface="Consolas"/>
                <a:ea typeface="+mn-ea"/>
                <a:cs typeface="Consolas"/>
              </a:rPr>
              <a:t>{ 1, 2, 3, </a:t>
            </a:r>
            <a:r>
              <a:rPr kumimoji="0" sz="1600" b="0" i="0" u="none" strike="noStrike" kern="1200" cap="none" spc="-15" normalizeH="0" baseline="0" noProof="0" dirty="0">
                <a:ln>
                  <a:noFill/>
                </a:ln>
                <a:solidFill>
                  <a:prstClr val="black"/>
                </a:solidFill>
                <a:effectLst/>
                <a:uLnTx/>
                <a:uFillTx/>
                <a:latin typeface="Consolas"/>
                <a:ea typeface="+mn-ea"/>
                <a:cs typeface="Consolas"/>
              </a:rPr>
              <a:t>4, </a:t>
            </a:r>
            <a:r>
              <a:rPr kumimoji="0" sz="1600" b="0" i="0" u="none" strike="noStrike" kern="1200" cap="none" spc="-5" normalizeH="0" baseline="0" noProof="0" dirty="0">
                <a:ln>
                  <a:noFill/>
                </a:ln>
                <a:solidFill>
                  <a:prstClr val="black"/>
                </a:solidFill>
                <a:effectLst/>
                <a:uLnTx/>
                <a:uFillTx/>
                <a:latin typeface="Consolas"/>
                <a:ea typeface="+mn-ea"/>
                <a:cs typeface="Consolas"/>
              </a:rPr>
              <a:t>5, 6</a:t>
            </a:r>
            <a:r>
              <a:rPr kumimoji="0" sz="1600" b="0" i="0" u="none" strike="noStrike" kern="1200" cap="none" spc="-2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6175628" y="2180722"/>
            <a:ext cx="5139690" cy="1068070"/>
          </a:xfrm>
          <a:prstGeom prst="rect">
            <a:avLst/>
          </a:prstGeom>
        </p:spPr>
        <p:txBody>
          <a:bodyPr vert="horz" wrap="square" lIns="0" tIns="116839" rIns="0" bIns="0" rtlCol="0">
            <a:spAutoFit/>
          </a:bodyPr>
          <a:lstStyle/>
          <a:p>
            <a:pPr marL="12700" marR="0" lvl="0" indent="0" algn="l" defTabSz="914400" rtl="0" eaLnBrk="1" fontAlgn="auto" latinLnBrk="0" hangingPunct="1">
              <a:lnSpc>
                <a:spcPct val="100000"/>
              </a:lnSpc>
              <a:spcBef>
                <a:spcPts val="919"/>
              </a:spcBef>
              <a:spcAft>
                <a:spcPts val="0"/>
              </a:spcAft>
              <a:buClrTx/>
              <a:buSzTx/>
              <a:buFontTx/>
              <a:buNone/>
              <a:tabLst/>
              <a:defRPr/>
            </a:pPr>
            <a:r>
              <a:rPr kumimoji="0" sz="1600" b="0" i="0" u="none" strike="noStrike" kern="1200" cap="none" spc="-5" normalizeH="0" baseline="0" noProof="0" dirty="0">
                <a:ln>
                  <a:noFill/>
                </a:ln>
                <a:solidFill>
                  <a:srgbClr val="0000FF"/>
                </a:solidFill>
                <a:effectLst/>
                <a:uLnTx/>
                <a:uFillTx/>
                <a:latin typeface="Consolas"/>
                <a:ea typeface="+mn-ea"/>
                <a:cs typeface="Consolas"/>
              </a:rPr>
              <a:t>var </a:t>
            </a:r>
            <a:r>
              <a:rPr kumimoji="0" sz="1600" b="0" i="0" u="none" strike="noStrike" kern="1200" cap="none" spc="-10" normalizeH="0" baseline="0" noProof="0" dirty="0">
                <a:ln>
                  <a:noFill/>
                </a:ln>
                <a:solidFill>
                  <a:prstClr val="black"/>
                </a:solidFill>
                <a:effectLst/>
                <a:uLnTx/>
                <a:uFillTx/>
                <a:latin typeface="Consolas"/>
                <a:ea typeface="+mn-ea"/>
                <a:cs typeface="Consolas"/>
              </a:rPr>
              <a:t>evenNumbersQuery </a:t>
            </a:r>
            <a:r>
              <a:rPr kumimoji="0" sz="1600" b="0" i="0" u="none" strike="noStrike" kern="1200" cap="none" spc="-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srgbClr val="0000FF"/>
                </a:solidFill>
                <a:effectLst/>
                <a:uLnTx/>
                <a:uFillTx/>
                <a:latin typeface="Consolas"/>
                <a:ea typeface="+mn-ea"/>
                <a:cs typeface="Consolas"/>
              </a:rPr>
              <a:t>from </a:t>
            </a:r>
            <a:r>
              <a:rPr kumimoji="0" sz="1600" b="0" i="0" u="none" strike="noStrike" kern="1200" cap="none" spc="-5" normalizeH="0" baseline="0" noProof="0" dirty="0">
                <a:ln>
                  <a:noFill/>
                </a:ln>
                <a:solidFill>
                  <a:prstClr val="black"/>
                </a:solidFill>
                <a:effectLst/>
                <a:uLnTx/>
                <a:uFillTx/>
                <a:latin typeface="Consolas"/>
                <a:ea typeface="+mn-ea"/>
                <a:cs typeface="Consolas"/>
              </a:rPr>
              <a:t>number </a:t>
            </a:r>
            <a:r>
              <a:rPr kumimoji="0" sz="1600" b="0" i="0" u="none" strike="noStrike" kern="1200" cap="none" spc="-5" normalizeH="0" baseline="0" noProof="0" dirty="0">
                <a:ln>
                  <a:noFill/>
                </a:ln>
                <a:solidFill>
                  <a:srgbClr val="0000FF"/>
                </a:solidFill>
                <a:effectLst/>
                <a:uLnTx/>
                <a:uFillTx/>
                <a:latin typeface="Consolas"/>
                <a:ea typeface="+mn-ea"/>
                <a:cs typeface="Consolas"/>
              </a:rPr>
              <a:t>in</a:t>
            </a:r>
            <a:r>
              <a:rPr kumimoji="0" sz="1600" b="0" i="0" u="none" strike="noStrike" kern="1200" cap="none" spc="-45" normalizeH="0" baseline="0" noProof="0" dirty="0">
                <a:ln>
                  <a:noFill/>
                </a:ln>
                <a:solidFill>
                  <a:srgbClr val="0000FF"/>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numbers</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2569845" marR="5080" lvl="0" indent="0" algn="l" defTabSz="914400" rtl="0" eaLnBrk="1" fontAlgn="auto" latinLnBrk="0" hangingPunct="1">
              <a:lnSpc>
                <a:spcPct val="141900"/>
              </a:lnSpc>
              <a:spcBef>
                <a:spcPts val="15"/>
              </a:spcBef>
              <a:spcAft>
                <a:spcPts val="0"/>
              </a:spcAft>
              <a:buClrTx/>
              <a:buSzTx/>
              <a:buFontTx/>
              <a:buNone/>
              <a:tabLst/>
              <a:defRPr/>
            </a:pPr>
            <a:r>
              <a:rPr kumimoji="0" sz="1600" b="0" i="0" u="none" strike="noStrike" kern="1200" cap="none" spc="-10" normalizeH="0" baseline="0" noProof="0" dirty="0">
                <a:ln>
                  <a:noFill/>
                </a:ln>
                <a:solidFill>
                  <a:srgbClr val="0000FF"/>
                </a:solidFill>
                <a:effectLst/>
                <a:uLnTx/>
                <a:uFillTx/>
                <a:latin typeface="Consolas"/>
                <a:ea typeface="+mn-ea"/>
                <a:cs typeface="Consolas"/>
              </a:rPr>
              <a:t>where </a:t>
            </a:r>
            <a:r>
              <a:rPr kumimoji="0" sz="1600" b="0" i="0" u="none" strike="noStrike" kern="1200" cap="none" spc="-10" normalizeH="0" baseline="0" noProof="0" dirty="0">
                <a:ln>
                  <a:noFill/>
                </a:ln>
                <a:solidFill>
                  <a:prstClr val="black"/>
                </a:solidFill>
                <a:effectLst/>
                <a:uLnTx/>
                <a:uFillTx/>
                <a:latin typeface="Consolas"/>
                <a:ea typeface="+mn-ea"/>
                <a:cs typeface="Consolas"/>
              </a:rPr>
              <a:t>(number </a:t>
            </a:r>
            <a:r>
              <a:rPr kumimoji="0" sz="1600" b="0" i="0" u="none" strike="noStrike" kern="1200" cap="none" spc="-5" normalizeH="0" baseline="0" noProof="0" dirty="0">
                <a:ln>
                  <a:noFill/>
                </a:ln>
                <a:solidFill>
                  <a:prstClr val="black"/>
                </a:solidFill>
                <a:effectLst/>
                <a:uLnTx/>
                <a:uFillTx/>
                <a:latin typeface="Consolas"/>
                <a:ea typeface="+mn-ea"/>
                <a:cs typeface="Consolas"/>
              </a:rPr>
              <a:t>% 2) ==</a:t>
            </a:r>
            <a:r>
              <a:rPr kumimoji="0" sz="1600" b="0" i="0" u="none" strike="noStrike" kern="1200" cap="none" spc="-7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0  </a:t>
            </a:r>
            <a:r>
              <a:rPr kumimoji="0" sz="1600" b="0" i="0" u="none" strike="noStrike" kern="1200" cap="none" spc="-10" normalizeH="0" baseline="0" noProof="0" dirty="0">
                <a:ln>
                  <a:noFill/>
                </a:ln>
                <a:solidFill>
                  <a:srgbClr val="0000FF"/>
                </a:solidFill>
                <a:effectLst/>
                <a:uLnTx/>
                <a:uFillTx/>
                <a:latin typeface="Consolas"/>
                <a:ea typeface="+mn-ea"/>
                <a:cs typeface="Consolas"/>
              </a:rPr>
              <a:t>select</a:t>
            </a:r>
            <a:r>
              <a:rPr kumimoji="0" sz="1600" b="0" i="0" u="none" strike="noStrike" kern="1200" cap="none" spc="-20" normalizeH="0" baseline="0" noProof="0" dirty="0">
                <a:ln>
                  <a:noFill/>
                </a:ln>
                <a:solidFill>
                  <a:srgbClr val="0000FF"/>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number;</a:t>
            </a:r>
            <a:endParaRPr kumimoji="0" sz="16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175628" y="3570503"/>
            <a:ext cx="4362450" cy="1412875"/>
          </a:xfrm>
          <a:prstGeom prst="rect">
            <a:avLst/>
          </a:prstGeom>
        </p:spPr>
        <p:txBody>
          <a:bodyPr vert="horz" wrap="square" lIns="0" tIns="114935" rIns="0" bIns="0" rtlCol="0">
            <a:spAutoFit/>
          </a:bodyPr>
          <a:lstStyle/>
          <a:p>
            <a:pPr marL="12700" marR="0" lvl="0" indent="0" algn="l" defTabSz="914400" rtl="0" eaLnBrk="1" fontAlgn="auto" latinLnBrk="0" hangingPunct="1">
              <a:lnSpc>
                <a:spcPct val="100000"/>
              </a:lnSpc>
              <a:spcBef>
                <a:spcPts val="905"/>
              </a:spcBef>
              <a:spcAft>
                <a:spcPts val="0"/>
              </a:spcAft>
              <a:buClrTx/>
              <a:buSzTx/>
              <a:buFontTx/>
              <a:buNone/>
              <a:tabLst/>
              <a:defRPr/>
            </a:pPr>
            <a:r>
              <a:rPr kumimoji="0" sz="1600" b="0" i="0" u="none" strike="noStrike" kern="1200" cap="none" spc="-10" normalizeH="0" baseline="0" noProof="0" dirty="0">
                <a:ln>
                  <a:noFill/>
                </a:ln>
                <a:solidFill>
                  <a:srgbClr val="0000FF"/>
                </a:solidFill>
                <a:effectLst/>
                <a:uLnTx/>
                <a:uFillTx/>
                <a:latin typeface="Consolas"/>
                <a:ea typeface="+mn-ea"/>
                <a:cs typeface="Consolas"/>
              </a:rPr>
              <a:t>foreach</a:t>
            </a:r>
            <a:r>
              <a:rPr kumimoji="0" sz="1600" b="0" i="0" u="none" strike="noStrike" kern="1200" cap="none" spc="-10" normalizeH="0" baseline="0" noProof="0" dirty="0">
                <a:ln>
                  <a:noFill/>
                </a:ln>
                <a:solidFill>
                  <a:prstClr val="black"/>
                </a:solidFill>
                <a:effectLst/>
                <a:uLnTx/>
                <a:uFillTx/>
                <a:latin typeface="Consolas"/>
                <a:ea typeface="+mn-ea"/>
                <a:cs typeface="Consolas"/>
              </a:rPr>
              <a:t>(var number </a:t>
            </a:r>
            <a:r>
              <a:rPr kumimoji="0" sz="1600" b="0" i="0" u="none" strike="noStrike" kern="1200" cap="none" spc="-5" normalizeH="0" baseline="0" noProof="0" dirty="0">
                <a:ln>
                  <a:noFill/>
                </a:ln>
                <a:solidFill>
                  <a:srgbClr val="0000FF"/>
                </a:solidFill>
                <a:effectLst/>
                <a:uLnTx/>
                <a:uFillTx/>
                <a:latin typeface="Consolas"/>
                <a:ea typeface="+mn-ea"/>
                <a:cs typeface="Consolas"/>
              </a:rPr>
              <a:t>in</a:t>
            </a:r>
            <a:r>
              <a:rPr kumimoji="0" sz="1600" b="0" i="0" u="none" strike="noStrike" kern="1200" cap="none" spc="-30" normalizeH="0" baseline="0" noProof="0" dirty="0">
                <a:ln>
                  <a:noFill/>
                </a:ln>
                <a:solidFill>
                  <a:srgbClr val="0000FF"/>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evenNumbersQuery)</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457200" marR="0" lvl="0" indent="0" algn="l" defTabSz="914400" rtl="0" eaLnBrk="1" fontAlgn="auto" latinLnBrk="0" hangingPunct="1">
              <a:lnSpc>
                <a:spcPct val="100000"/>
              </a:lnSpc>
              <a:spcBef>
                <a:spcPts val="805"/>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onsolas"/>
                <a:ea typeface="+mn-ea"/>
                <a:cs typeface="Consolas"/>
              </a:rPr>
              <a:t>Console.WriteLine(number);</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3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309870" cy="696595"/>
          </a:xfrm>
          <a:prstGeom prst="rect">
            <a:avLst/>
          </a:prstGeom>
        </p:spPr>
        <p:txBody>
          <a:bodyPr vert="horz" wrap="square" lIns="0" tIns="12700" rIns="0" bIns="0" rtlCol="0">
            <a:spAutoFit/>
          </a:bodyPr>
          <a:lstStyle/>
          <a:p>
            <a:pPr marL="12700">
              <a:lnSpc>
                <a:spcPct val="100000"/>
              </a:lnSpc>
              <a:spcBef>
                <a:spcPts val="100"/>
              </a:spcBef>
            </a:pPr>
            <a:r>
              <a:rPr dirty="0"/>
              <a:t>Lambda</a:t>
            </a:r>
            <a:r>
              <a:rPr spc="-100" dirty="0"/>
              <a:t> </a:t>
            </a:r>
            <a:r>
              <a:rPr spc="-5" dirty="0"/>
              <a:t>expression</a:t>
            </a:r>
          </a:p>
        </p:txBody>
      </p:sp>
      <p:sp>
        <p:nvSpPr>
          <p:cNvPr id="3" name="object 3"/>
          <p:cNvSpPr txBox="1"/>
          <p:nvPr/>
        </p:nvSpPr>
        <p:spPr>
          <a:xfrm>
            <a:off x="574040" y="1596897"/>
            <a:ext cx="5260340" cy="1541145"/>
          </a:xfrm>
          <a:prstGeom prst="rect">
            <a:avLst/>
          </a:prstGeom>
        </p:spPr>
        <p:txBody>
          <a:bodyPr vert="horz" wrap="square" lIns="0" tIns="43815" rIns="0" bIns="0" rtlCol="0">
            <a:spAutoFit/>
          </a:bodyPr>
          <a:lstStyle/>
          <a:p>
            <a:pPr marL="241300" marR="508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a:t>
            </a:r>
            <a:r>
              <a:rPr kumimoji="0" sz="1800" b="0" i="0" u="none" strike="noStrike" kern="1200" cap="none" spc="-5" normalizeH="0" baseline="0" noProof="0" dirty="0">
                <a:ln>
                  <a:noFill/>
                </a:ln>
                <a:solidFill>
                  <a:prstClr val="black"/>
                </a:solidFill>
                <a:effectLst/>
                <a:uLnTx/>
                <a:uFillTx/>
                <a:latin typeface="Lucida Sans"/>
                <a:ea typeface="+mn-ea"/>
                <a:cs typeface="Lucida Sans"/>
              </a:rPr>
              <a:t>lambda expression is </a:t>
            </a:r>
            <a:r>
              <a:rPr kumimoji="0" sz="1800" b="0" i="0" u="none" strike="noStrike" kern="1200" cap="none" spc="5" normalizeH="0" baseline="0" noProof="0" dirty="0">
                <a:ln>
                  <a:noFill/>
                </a:ln>
                <a:solidFill>
                  <a:prstClr val="black"/>
                </a:solidFill>
                <a:effectLst/>
                <a:uLnTx/>
                <a:uFillTx/>
                <a:latin typeface="Lucida Sans"/>
                <a:ea typeface="+mn-ea"/>
                <a:cs typeface="Lucida Sans"/>
              </a:rPr>
              <a:t>an </a:t>
            </a:r>
            <a:r>
              <a:rPr kumimoji="0" sz="1800" b="0" i="0" u="none" strike="noStrike" kern="1200" cap="none" spc="-5" normalizeH="0" baseline="0" noProof="0" dirty="0">
                <a:ln>
                  <a:noFill/>
                </a:ln>
                <a:solidFill>
                  <a:prstClr val="black"/>
                </a:solidFill>
                <a:effectLst/>
                <a:uLnTx/>
                <a:uFillTx/>
                <a:latin typeface="Lucida Sans"/>
                <a:ea typeface="+mn-ea"/>
                <a:cs typeface="Lucida Sans"/>
              </a:rPr>
              <a:t>anonymous  </a:t>
            </a:r>
            <a:r>
              <a:rPr kumimoji="0" sz="1800" b="0" i="0" u="none" strike="noStrike" kern="1200" cap="none" spc="0" normalizeH="0" baseline="0" noProof="0" dirty="0">
                <a:ln>
                  <a:noFill/>
                </a:ln>
                <a:solidFill>
                  <a:prstClr val="black"/>
                </a:solidFill>
                <a:effectLst/>
                <a:uLnTx/>
                <a:uFillTx/>
                <a:latin typeface="Lucida Sans"/>
                <a:ea typeface="+mn-ea"/>
                <a:cs typeface="Lucida Sans"/>
              </a:rPr>
              <a:t>function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5" normalizeH="0" baseline="0" noProof="0" dirty="0">
                <a:ln>
                  <a:noFill/>
                </a:ln>
                <a:solidFill>
                  <a:prstClr val="black"/>
                </a:solidFill>
                <a:effectLst/>
                <a:uLnTx/>
                <a:uFillTx/>
                <a:latin typeface="Lucida Sans"/>
                <a:ea typeface="+mn-ea"/>
                <a:cs typeface="Lucida Sans"/>
              </a:rPr>
              <a:t>you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use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0" normalizeH="0" baseline="0" noProof="0" dirty="0">
                <a:ln>
                  <a:noFill/>
                </a:ln>
                <a:solidFill>
                  <a:prstClr val="black"/>
                </a:solidFill>
                <a:effectLst/>
                <a:uLnTx/>
                <a:uFillTx/>
                <a:latin typeface="Lucida Sans"/>
                <a:ea typeface="+mn-ea"/>
                <a:cs typeface="Lucida Sans"/>
              </a:rPr>
              <a:t>create</a:t>
            </a:r>
            <a:r>
              <a:rPr kumimoji="0" sz="1800" b="0" i="0" u="none" strike="noStrike" kern="1200" cap="none" spc="-17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delegates  </a:t>
            </a:r>
            <a:r>
              <a:rPr kumimoji="0" sz="1800" b="0" i="0" u="none" strike="noStrike" kern="1200" cap="none" spc="-5" normalizeH="0" baseline="0" noProof="0" dirty="0">
                <a:ln>
                  <a:noFill/>
                </a:ln>
                <a:solidFill>
                  <a:prstClr val="black"/>
                </a:solidFill>
                <a:effectLst/>
                <a:uLnTx/>
                <a:uFillTx/>
                <a:latin typeface="Lucida Sans"/>
                <a:ea typeface="+mn-ea"/>
                <a:cs typeface="Lucida Sans"/>
              </a:rPr>
              <a:t>or expression </a:t>
            </a:r>
            <a:r>
              <a:rPr kumimoji="0" sz="1800" b="0" i="0" u="none" strike="noStrike" kern="1200" cap="none" spc="5" normalizeH="0" baseline="0" noProof="0" dirty="0">
                <a:ln>
                  <a:noFill/>
                </a:ln>
                <a:solidFill>
                  <a:prstClr val="black"/>
                </a:solidFill>
                <a:effectLst/>
                <a:uLnTx/>
                <a:uFillTx/>
                <a:latin typeface="Lucida Sans"/>
                <a:ea typeface="+mn-ea"/>
                <a:cs typeface="Lucida Sans"/>
              </a:rPr>
              <a:t>tree</a:t>
            </a:r>
            <a:r>
              <a:rPr kumimoji="0" sz="1800" b="0" i="0" u="none" strike="noStrike" kern="1200" cap="none" spc="-4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types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6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Another </a:t>
            </a:r>
            <a:r>
              <a:rPr kumimoji="0" sz="1800" b="0" i="0" u="none" strike="noStrike" kern="1200" cap="none" spc="5" normalizeH="0" baseline="0" noProof="0" dirty="0">
                <a:ln>
                  <a:noFill/>
                </a:ln>
                <a:solidFill>
                  <a:prstClr val="black"/>
                </a:solidFill>
                <a:effectLst/>
                <a:uLnTx/>
                <a:uFillTx/>
                <a:latin typeface="Lucida Sans"/>
                <a:ea typeface="+mn-ea"/>
                <a:cs typeface="Lucida Sans"/>
              </a:rPr>
              <a:t>way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write </a:t>
            </a:r>
            <a:r>
              <a:rPr kumimoji="0" sz="1800" b="0" i="0" u="none" strike="noStrike" kern="1200" cap="none" spc="-5" normalizeH="0" baseline="0" noProof="0" dirty="0">
                <a:ln>
                  <a:noFill/>
                </a:ln>
                <a:solidFill>
                  <a:prstClr val="black"/>
                </a:solidFill>
                <a:effectLst/>
                <a:uLnTx/>
                <a:uFillTx/>
                <a:latin typeface="Lucida Sans"/>
                <a:ea typeface="+mn-ea"/>
                <a:cs typeface="Lucida Sans"/>
              </a:rPr>
              <a:t>LINQ </a:t>
            </a:r>
            <a:r>
              <a:rPr kumimoji="0" sz="1800" b="0" i="0" u="none" strike="noStrike" kern="1200" cap="none" spc="0" normalizeH="0" baseline="0" noProof="0" dirty="0">
                <a:ln>
                  <a:noFill/>
                </a:ln>
                <a:solidFill>
                  <a:prstClr val="black"/>
                </a:solidFill>
                <a:effectLst/>
                <a:uLnTx/>
                <a:uFillTx/>
                <a:latin typeface="Lucida Sans"/>
                <a:ea typeface="+mn-ea"/>
                <a:cs typeface="Lucida Sans"/>
              </a:rPr>
              <a:t>query</a:t>
            </a:r>
            <a:r>
              <a:rPr kumimoji="0" sz="1800" b="0" i="0" u="none" strike="noStrike" kern="1200" cap="none" spc="-16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exceptions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Lambda </a:t>
            </a:r>
            <a:r>
              <a:rPr kumimoji="0" sz="1800" b="0" i="0" u="none" strike="noStrike" kern="1200" cap="none" spc="0" normalizeH="0" baseline="0" noProof="0" dirty="0">
                <a:ln>
                  <a:noFill/>
                </a:ln>
                <a:solidFill>
                  <a:prstClr val="black"/>
                </a:solidFill>
                <a:effectLst/>
                <a:uLnTx/>
                <a:uFillTx/>
                <a:latin typeface="Lucida Sans"/>
                <a:ea typeface="+mn-ea"/>
                <a:cs typeface="Lucida Sans"/>
              </a:rPr>
              <a:t>operator</a:t>
            </a:r>
            <a:r>
              <a:rPr kumimoji="0" sz="1800" b="0" i="0" u="none" strike="noStrike" kern="1200" cap="none" spc="35" normalizeH="0" baseline="0" noProof="0" dirty="0">
                <a:ln>
                  <a:noFill/>
                </a:ln>
                <a:solidFill>
                  <a:prstClr val="black"/>
                </a:solidFill>
                <a:effectLst/>
                <a:uLnTx/>
                <a:uFillTx/>
                <a:latin typeface="Lucida Sans"/>
                <a:ea typeface="+mn-ea"/>
                <a:cs typeface="Lucida Sans"/>
              </a:rPr>
              <a:t> </a:t>
            </a:r>
            <a:r>
              <a:rPr kumimoji="0" sz="1800" b="1" i="1" u="none" strike="noStrike" kern="1200" cap="none" spc="0" normalizeH="0" baseline="0" noProof="0" dirty="0">
                <a:ln>
                  <a:noFill/>
                </a:ln>
                <a:solidFill>
                  <a:prstClr val="black"/>
                </a:solidFill>
                <a:effectLst/>
                <a:uLnTx/>
                <a:uFillTx/>
                <a:latin typeface="Lucida Sans"/>
                <a:ea typeface="+mn-ea"/>
                <a:cs typeface="Lucida Sans"/>
              </a:rPr>
              <a:t>=&gt;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593849"/>
            <a:ext cx="5696585" cy="338899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10" normalizeH="0" baseline="0" noProof="0" dirty="0">
                <a:ln>
                  <a:noFill/>
                </a:ln>
                <a:solidFill>
                  <a:srgbClr val="0000FF"/>
                </a:solidFill>
                <a:effectLst/>
                <a:uLnTx/>
                <a:uFillTx/>
                <a:latin typeface="Consolas"/>
                <a:ea typeface="+mn-ea"/>
                <a:cs typeface="Consolas"/>
              </a:rPr>
              <a:t>var </a:t>
            </a:r>
            <a:r>
              <a:rPr kumimoji="0" sz="1600" b="0" i="0" u="none" strike="noStrike" kern="1200" cap="none" spc="-10" normalizeH="0" baseline="0" noProof="0" dirty="0">
                <a:ln>
                  <a:noFill/>
                </a:ln>
                <a:solidFill>
                  <a:prstClr val="black"/>
                </a:solidFill>
                <a:effectLst/>
                <a:uLnTx/>
                <a:uFillTx/>
                <a:latin typeface="Consolas"/>
                <a:ea typeface="+mn-ea"/>
                <a:cs typeface="Consolas"/>
              </a:rPr>
              <a:t>numbers </a:t>
            </a:r>
            <a:r>
              <a:rPr kumimoji="0" sz="1600" b="0" i="0" u="none" strike="noStrike" kern="1200" cap="none" spc="-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srgbClr val="0000FF"/>
                </a:solidFill>
                <a:effectLst/>
                <a:uLnTx/>
                <a:uFillTx/>
                <a:latin typeface="Consolas"/>
                <a:ea typeface="+mn-ea"/>
                <a:cs typeface="Consolas"/>
              </a:rPr>
              <a:t>new </a:t>
            </a:r>
            <a:r>
              <a:rPr kumimoji="0" sz="1600" b="0" i="0" u="none" strike="noStrike" kern="1200" cap="none" spc="-10" normalizeH="0" baseline="0" noProof="0" dirty="0">
                <a:ln>
                  <a:noFill/>
                </a:ln>
                <a:solidFill>
                  <a:prstClr val="black"/>
                </a:solidFill>
                <a:effectLst/>
                <a:uLnTx/>
                <a:uFillTx/>
                <a:latin typeface="Consolas"/>
                <a:ea typeface="+mn-ea"/>
                <a:cs typeface="Consolas"/>
              </a:rPr>
              <a:t>List&lt;</a:t>
            </a:r>
            <a:r>
              <a:rPr kumimoji="0" sz="1600" b="0" i="0" u="none" strike="noStrike" kern="1200" cap="none" spc="-10" normalizeH="0" baseline="0" noProof="0" dirty="0">
                <a:ln>
                  <a:noFill/>
                </a:ln>
                <a:solidFill>
                  <a:srgbClr val="0000FF"/>
                </a:solidFill>
                <a:effectLst/>
                <a:uLnTx/>
                <a:uFillTx/>
                <a:latin typeface="Consolas"/>
                <a:ea typeface="+mn-ea"/>
                <a:cs typeface="Consolas"/>
              </a:rPr>
              <a:t>int</a:t>
            </a:r>
            <a:r>
              <a:rPr kumimoji="0" sz="1600" b="0" i="0" u="none" strike="noStrike" kern="1200" cap="none" spc="-10" normalizeH="0" baseline="0" noProof="0" dirty="0">
                <a:ln>
                  <a:noFill/>
                </a:ln>
                <a:solidFill>
                  <a:prstClr val="black"/>
                </a:solidFill>
                <a:effectLst/>
                <a:uLnTx/>
                <a:uFillTx/>
                <a:latin typeface="Consolas"/>
                <a:ea typeface="+mn-ea"/>
                <a:cs typeface="Consolas"/>
              </a:rPr>
              <a:t>&gt;() </a:t>
            </a:r>
            <a:r>
              <a:rPr kumimoji="0" sz="1600" b="0" i="0" u="none" strike="noStrike" kern="1200" cap="none" spc="-5" normalizeH="0" baseline="0" noProof="0" dirty="0">
                <a:ln>
                  <a:noFill/>
                </a:ln>
                <a:solidFill>
                  <a:prstClr val="black"/>
                </a:solidFill>
                <a:effectLst/>
                <a:uLnTx/>
                <a:uFillTx/>
                <a:latin typeface="Consolas"/>
                <a:ea typeface="+mn-ea"/>
                <a:cs typeface="Consolas"/>
              </a:rPr>
              <a:t>{ 1, 2, 3, </a:t>
            </a:r>
            <a:r>
              <a:rPr kumimoji="0" sz="1600" b="0" i="0" u="none" strike="noStrike" kern="1200" cap="none" spc="-15" normalizeH="0" baseline="0" noProof="0" dirty="0">
                <a:ln>
                  <a:noFill/>
                </a:ln>
                <a:solidFill>
                  <a:prstClr val="black"/>
                </a:solidFill>
                <a:effectLst/>
                <a:uLnTx/>
                <a:uFillTx/>
                <a:latin typeface="Consolas"/>
                <a:ea typeface="+mn-ea"/>
                <a:cs typeface="Consolas"/>
              </a:rPr>
              <a:t>4, </a:t>
            </a:r>
            <a:r>
              <a:rPr kumimoji="0" sz="1600" b="0" i="0" u="none" strike="noStrike" kern="1200" cap="none" spc="-5" normalizeH="0" baseline="0" noProof="0" dirty="0">
                <a:ln>
                  <a:noFill/>
                </a:ln>
                <a:solidFill>
                  <a:prstClr val="black"/>
                </a:solidFill>
                <a:effectLst/>
                <a:uLnTx/>
                <a:uFillTx/>
                <a:latin typeface="Consolas"/>
                <a:ea typeface="+mn-ea"/>
                <a:cs typeface="Consolas"/>
              </a:rPr>
              <a:t>5, 6</a:t>
            </a:r>
            <a:r>
              <a:rPr kumimoji="0" sz="1600" b="0" i="0" u="none" strike="noStrike" kern="1200" cap="none" spc="-2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4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 normalizeH="0" baseline="0" noProof="0" dirty="0">
                <a:ln>
                  <a:noFill/>
                </a:ln>
                <a:solidFill>
                  <a:srgbClr val="0000FF"/>
                </a:solidFill>
                <a:effectLst/>
                <a:uLnTx/>
                <a:uFillTx/>
                <a:latin typeface="Consolas"/>
                <a:ea typeface="+mn-ea"/>
                <a:cs typeface="Consolas"/>
              </a:rPr>
              <a:t>var </a:t>
            </a:r>
            <a:r>
              <a:rPr kumimoji="0" sz="1600" b="0" i="0" u="none" strike="noStrike" kern="1200" cap="none" spc="-10" normalizeH="0" baseline="0" noProof="0" dirty="0">
                <a:ln>
                  <a:noFill/>
                </a:ln>
                <a:solidFill>
                  <a:prstClr val="black"/>
                </a:solidFill>
                <a:effectLst/>
                <a:uLnTx/>
                <a:uFillTx/>
                <a:latin typeface="Consolas"/>
                <a:ea typeface="+mn-ea"/>
                <a:cs typeface="Consolas"/>
              </a:rPr>
              <a:t>evenNumbersQuery </a:t>
            </a:r>
            <a:r>
              <a:rPr kumimoji="0" sz="1600" b="0" i="0" u="none" strike="noStrike" kern="1200" cap="none" spc="-5" normalizeH="0" baseline="0" noProof="0" dirty="0">
                <a:ln>
                  <a:noFill/>
                </a:ln>
                <a:solidFill>
                  <a:prstClr val="black"/>
                </a:solidFill>
                <a:effectLst/>
                <a:uLnTx/>
                <a:uFillTx/>
                <a:latin typeface="Consolas"/>
                <a:ea typeface="+mn-ea"/>
                <a:cs typeface="Consolas"/>
              </a:rPr>
              <a:t>=</a:t>
            </a:r>
            <a:r>
              <a:rPr kumimoji="0" sz="1600" b="0" i="0" u="none" strike="noStrike" kern="1200" cap="none" spc="-15"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numbers</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457200" marR="0" lvl="0" indent="0" algn="l" defTabSz="914400" rtl="0" eaLnBrk="1" fontAlgn="auto" latinLnBrk="0" hangingPunct="1">
              <a:lnSpc>
                <a:spcPct val="100000"/>
              </a:lnSpc>
              <a:spcBef>
                <a:spcPts val="819"/>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onsolas"/>
                <a:ea typeface="+mn-ea"/>
                <a:cs typeface="Consolas"/>
              </a:rPr>
              <a:t>.Where(number </a:t>
            </a:r>
            <a:r>
              <a:rPr kumimoji="0" sz="1600" b="0" i="0" u="none" strike="noStrike" kern="1200" cap="none" spc="-5" normalizeH="0" baseline="0" noProof="0" dirty="0">
                <a:ln>
                  <a:noFill/>
                </a:ln>
                <a:solidFill>
                  <a:prstClr val="black"/>
                </a:solidFill>
                <a:effectLst/>
                <a:uLnTx/>
                <a:uFillTx/>
                <a:latin typeface="Consolas"/>
                <a:ea typeface="+mn-ea"/>
                <a:cs typeface="Consolas"/>
              </a:rPr>
              <a:t>=&gt; </a:t>
            </a:r>
            <a:r>
              <a:rPr kumimoji="0" sz="1600" b="0" i="0" u="none" strike="noStrike" kern="1200" cap="none" spc="-10" normalizeH="0" baseline="0" noProof="0" dirty="0">
                <a:ln>
                  <a:noFill/>
                </a:ln>
                <a:solidFill>
                  <a:prstClr val="black"/>
                </a:solidFill>
                <a:effectLst/>
                <a:uLnTx/>
                <a:uFillTx/>
                <a:latin typeface="Consolas"/>
                <a:ea typeface="+mn-ea"/>
                <a:cs typeface="Consolas"/>
              </a:rPr>
              <a:t>number </a:t>
            </a:r>
            <a:r>
              <a:rPr kumimoji="0" sz="1600" b="0" i="0" u="none" strike="noStrike" kern="1200" cap="none" spc="-5" normalizeH="0" baseline="0" noProof="0" dirty="0">
                <a:ln>
                  <a:noFill/>
                </a:ln>
                <a:solidFill>
                  <a:prstClr val="black"/>
                </a:solidFill>
                <a:effectLst/>
                <a:uLnTx/>
                <a:uFillTx/>
                <a:latin typeface="Consolas"/>
                <a:ea typeface="+mn-ea"/>
                <a:cs typeface="Consolas"/>
              </a:rPr>
              <a:t>% 2 ==</a:t>
            </a:r>
            <a:r>
              <a:rPr kumimoji="0" sz="1600" b="0" i="0" u="none" strike="noStrike" kern="1200" cap="none" spc="-25"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0)</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457200" marR="0" lvl="0" indent="0" algn="l" defTabSz="914400" rtl="0" eaLnBrk="1" fontAlgn="auto" latinLnBrk="0" hangingPunct="1">
              <a:lnSpc>
                <a:spcPct val="100000"/>
              </a:lnSpc>
              <a:spcBef>
                <a:spcPts val="805"/>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onsolas"/>
                <a:ea typeface="+mn-ea"/>
                <a:cs typeface="Consolas"/>
              </a:rPr>
              <a:t>.Select(number </a:t>
            </a:r>
            <a:r>
              <a:rPr kumimoji="0" sz="1600" b="0" i="0" u="none" strike="noStrike" kern="1200" cap="none" spc="-5" normalizeH="0" baseline="0" noProof="0" dirty="0">
                <a:ln>
                  <a:noFill/>
                </a:ln>
                <a:solidFill>
                  <a:prstClr val="black"/>
                </a:solidFill>
                <a:effectLst/>
                <a:uLnTx/>
                <a:uFillTx/>
                <a:latin typeface="Consolas"/>
                <a:ea typeface="+mn-ea"/>
                <a:cs typeface="Consolas"/>
              </a:rPr>
              <a:t>=&gt; </a:t>
            </a:r>
            <a:r>
              <a:rPr kumimoji="0" sz="1600" b="0" i="0" u="none" strike="noStrike" kern="1200" cap="none" spc="-10" normalizeH="0" baseline="0" noProof="0" dirty="0">
                <a:ln>
                  <a:noFill/>
                </a:ln>
                <a:solidFill>
                  <a:prstClr val="black"/>
                </a:solidFill>
                <a:effectLst/>
                <a:uLnTx/>
                <a:uFillTx/>
                <a:latin typeface="Consolas"/>
                <a:ea typeface="+mn-ea"/>
                <a:cs typeface="Consolas"/>
              </a:rPr>
              <a:t>number);</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4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10" normalizeH="0" baseline="0" noProof="0" dirty="0">
                <a:ln>
                  <a:noFill/>
                </a:ln>
                <a:solidFill>
                  <a:srgbClr val="0000FF"/>
                </a:solidFill>
                <a:effectLst/>
                <a:uLnTx/>
                <a:uFillTx/>
                <a:latin typeface="Consolas"/>
                <a:ea typeface="+mn-ea"/>
                <a:cs typeface="Consolas"/>
              </a:rPr>
              <a:t>foreach </a:t>
            </a:r>
            <a:r>
              <a:rPr kumimoji="0" sz="1600" b="0" i="0" u="none" strike="noStrike" kern="1200" cap="none" spc="-5" normalizeH="0" baseline="0" noProof="0" dirty="0">
                <a:ln>
                  <a:noFill/>
                </a:ln>
                <a:solidFill>
                  <a:prstClr val="black"/>
                </a:solidFill>
                <a:effectLst/>
                <a:uLnTx/>
                <a:uFillTx/>
                <a:latin typeface="Consolas"/>
                <a:ea typeface="+mn-ea"/>
                <a:cs typeface="Consolas"/>
              </a:rPr>
              <a:t>(var </a:t>
            </a:r>
            <a:r>
              <a:rPr kumimoji="0" sz="1600" b="0" i="0" u="none" strike="noStrike" kern="1200" cap="none" spc="-10" normalizeH="0" baseline="0" noProof="0" dirty="0">
                <a:ln>
                  <a:noFill/>
                </a:ln>
                <a:solidFill>
                  <a:prstClr val="black"/>
                </a:solidFill>
                <a:effectLst/>
                <a:uLnTx/>
                <a:uFillTx/>
                <a:latin typeface="Consolas"/>
                <a:ea typeface="+mn-ea"/>
                <a:cs typeface="Consolas"/>
              </a:rPr>
              <a:t>number </a:t>
            </a:r>
            <a:r>
              <a:rPr kumimoji="0" sz="1600" b="0" i="0" u="none" strike="noStrike" kern="1200" cap="none" spc="-5" normalizeH="0" baseline="0" noProof="0" dirty="0">
                <a:ln>
                  <a:noFill/>
                </a:ln>
                <a:solidFill>
                  <a:srgbClr val="0000FF"/>
                </a:solidFill>
                <a:effectLst/>
                <a:uLnTx/>
                <a:uFillTx/>
                <a:latin typeface="Consolas"/>
                <a:ea typeface="+mn-ea"/>
                <a:cs typeface="Consolas"/>
              </a:rPr>
              <a:t>in</a:t>
            </a:r>
            <a:r>
              <a:rPr kumimoji="0" sz="1600" b="0" i="0" u="none" strike="noStrike" kern="1200" cap="none" spc="-25" normalizeH="0" baseline="0" noProof="0" dirty="0">
                <a:ln>
                  <a:noFill/>
                </a:ln>
                <a:solidFill>
                  <a:srgbClr val="0000FF"/>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evenNumbersQuery)</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457200" marR="0" lvl="0" indent="0" algn="l" defTabSz="914400" rtl="0" eaLnBrk="1" fontAlgn="auto" latinLnBrk="0" hangingPunct="1">
              <a:lnSpc>
                <a:spcPct val="100000"/>
              </a:lnSpc>
              <a:spcBef>
                <a:spcPts val="805"/>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onsolas"/>
                <a:ea typeface="+mn-ea"/>
                <a:cs typeface="Consolas"/>
              </a:rPr>
              <a:t>Console.WriteLine(number);</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3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0945495" cy="696595"/>
          </a:xfrm>
          <a:prstGeom prst="rect">
            <a:avLst/>
          </a:prstGeom>
        </p:spPr>
        <p:txBody>
          <a:bodyPr vert="horz" wrap="square" lIns="0" tIns="12700" rIns="0" bIns="0" rtlCol="0">
            <a:spAutoFit/>
          </a:bodyPr>
          <a:lstStyle/>
          <a:p>
            <a:pPr marL="12700">
              <a:lnSpc>
                <a:spcPct val="100000"/>
              </a:lnSpc>
              <a:spcBef>
                <a:spcPts val="100"/>
              </a:spcBef>
            </a:pPr>
            <a:r>
              <a:rPr dirty="0"/>
              <a:t>Object </a:t>
            </a:r>
            <a:r>
              <a:rPr spc="-5" dirty="0"/>
              <a:t>Oriented </a:t>
            </a:r>
            <a:r>
              <a:rPr dirty="0"/>
              <a:t>Programming</a:t>
            </a:r>
            <a:r>
              <a:rPr spc="-85" dirty="0"/>
              <a:t> </a:t>
            </a:r>
            <a:r>
              <a:rPr dirty="0"/>
              <a:t>Principles</a:t>
            </a:r>
          </a:p>
        </p:txBody>
      </p:sp>
      <p:sp>
        <p:nvSpPr>
          <p:cNvPr id="3" name="object 3"/>
          <p:cNvSpPr txBox="1"/>
          <p:nvPr/>
        </p:nvSpPr>
        <p:spPr>
          <a:xfrm>
            <a:off x="574040" y="1583562"/>
            <a:ext cx="10483850" cy="3905885"/>
          </a:xfrm>
          <a:prstGeom prst="rect">
            <a:avLst/>
          </a:prstGeom>
        </p:spPr>
        <p:txBody>
          <a:bodyPr vert="horz" wrap="square" lIns="0" tIns="60960" rIns="0" bIns="0" rtlCol="0">
            <a:spAutoFit/>
          </a:bodyPr>
          <a:lstStyle/>
          <a:p>
            <a:pPr marL="241300" marR="845185" lvl="0" indent="-228600" algn="l" defTabSz="914400" rtl="0" eaLnBrk="1" fontAlgn="auto" latinLnBrk="0" hangingPunct="1">
              <a:lnSpc>
                <a:spcPts val="3020"/>
              </a:lnSpc>
              <a:spcBef>
                <a:spcPts val="480"/>
              </a:spcBef>
              <a:spcAft>
                <a:spcPts val="0"/>
              </a:spcAft>
              <a:buClrTx/>
              <a:buSzTx/>
              <a:buFont typeface="Arial"/>
              <a:buChar char="•"/>
              <a:tabLst>
                <a:tab pos="241300" algn="l"/>
              </a:tabLst>
              <a:defRPr/>
            </a:pPr>
            <a:r>
              <a:rPr kumimoji="0" sz="2800" b="1" i="0" u="none" strike="noStrike" kern="1200" cap="none" spc="-5" normalizeH="0" baseline="0" noProof="0" dirty="0">
                <a:ln>
                  <a:noFill/>
                </a:ln>
                <a:solidFill>
                  <a:prstClr val="black"/>
                </a:solidFill>
                <a:effectLst/>
                <a:uLnTx/>
                <a:uFillTx/>
                <a:latin typeface="Lucida Sans"/>
                <a:ea typeface="+mn-ea"/>
                <a:cs typeface="Lucida Sans"/>
              </a:rPr>
              <a:t>Inheritance </a:t>
            </a:r>
            <a:r>
              <a:rPr kumimoji="0" sz="2800" b="0" i="0" u="none" strike="noStrike" kern="1200" cap="none" spc="-5" normalizeH="0" baseline="0" noProof="0" dirty="0">
                <a:ln>
                  <a:noFill/>
                </a:ln>
                <a:solidFill>
                  <a:prstClr val="black"/>
                </a:solidFill>
                <a:effectLst/>
                <a:uLnTx/>
                <a:uFillTx/>
                <a:latin typeface="Lucida Sans"/>
                <a:ea typeface="+mn-ea"/>
                <a:cs typeface="Lucida Sans"/>
              </a:rPr>
              <a:t>is </a:t>
            </a:r>
            <a:r>
              <a:rPr kumimoji="0" sz="2800" b="0" i="0" u="none" strike="noStrike" kern="1200" cap="none" spc="0" normalizeH="0" baseline="0" noProof="0" dirty="0">
                <a:ln>
                  <a:noFill/>
                </a:ln>
                <a:solidFill>
                  <a:prstClr val="black"/>
                </a:solidFill>
                <a:effectLst/>
                <a:uLnTx/>
                <a:uFillTx/>
                <a:latin typeface="Lucida Sans"/>
                <a:ea typeface="+mn-ea"/>
                <a:cs typeface="Lucida Sans"/>
              </a:rPr>
              <a:t>the </a:t>
            </a:r>
            <a:r>
              <a:rPr kumimoji="0" sz="2800" b="0" i="0" u="none" strike="noStrike" kern="1200" cap="none" spc="-5" normalizeH="0" baseline="0" noProof="0" dirty="0">
                <a:ln>
                  <a:noFill/>
                </a:ln>
                <a:solidFill>
                  <a:prstClr val="black"/>
                </a:solidFill>
                <a:effectLst/>
                <a:uLnTx/>
                <a:uFillTx/>
                <a:latin typeface="Lucida Sans"/>
                <a:ea typeface="+mn-ea"/>
                <a:cs typeface="Lucida Sans"/>
              </a:rPr>
              <a:t>ability </a:t>
            </a:r>
            <a:r>
              <a:rPr kumimoji="0" sz="2800" b="0" i="0" u="none" strike="noStrike" kern="1200" cap="none" spc="0" normalizeH="0" baseline="0" noProof="0" dirty="0">
                <a:ln>
                  <a:noFill/>
                </a:ln>
                <a:solidFill>
                  <a:prstClr val="black"/>
                </a:solidFill>
                <a:effectLst/>
                <a:uLnTx/>
                <a:uFillTx/>
                <a:latin typeface="Lucida Sans"/>
                <a:ea typeface="+mn-ea"/>
                <a:cs typeface="Lucida Sans"/>
              </a:rPr>
              <a:t>to create </a:t>
            </a:r>
            <a:r>
              <a:rPr kumimoji="0" sz="2800" b="0" i="0" u="none" strike="noStrike" kern="1200" cap="none" spc="-5" normalizeH="0" baseline="0" noProof="0" dirty="0">
                <a:ln>
                  <a:noFill/>
                </a:ln>
                <a:solidFill>
                  <a:prstClr val="black"/>
                </a:solidFill>
                <a:effectLst/>
                <a:uLnTx/>
                <a:uFillTx/>
                <a:latin typeface="Lucida Sans"/>
                <a:ea typeface="+mn-ea"/>
                <a:cs typeface="Lucida Sans"/>
              </a:rPr>
              <a:t>a </a:t>
            </a:r>
            <a:r>
              <a:rPr kumimoji="0" sz="2800" b="0" i="0" u="none" strike="noStrike" kern="1200" cap="none" spc="0" normalizeH="0" baseline="0" noProof="0" dirty="0">
                <a:ln>
                  <a:noFill/>
                </a:ln>
                <a:solidFill>
                  <a:prstClr val="black"/>
                </a:solidFill>
                <a:effectLst/>
                <a:uLnTx/>
                <a:uFillTx/>
                <a:latin typeface="Lucida Sans"/>
                <a:ea typeface="+mn-ea"/>
                <a:cs typeface="Lucida Sans"/>
              </a:rPr>
              <a:t>class </a:t>
            </a:r>
            <a:r>
              <a:rPr kumimoji="0" sz="2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2800" b="0" i="0" u="none" strike="noStrike" kern="1200" cap="none" spc="-5" normalizeH="0" baseline="0" noProof="0" dirty="0">
                <a:ln>
                  <a:noFill/>
                </a:ln>
                <a:solidFill>
                  <a:prstClr val="black"/>
                </a:solidFill>
                <a:effectLst/>
                <a:uLnTx/>
                <a:uFillTx/>
                <a:latin typeface="Lucida Sans"/>
                <a:ea typeface="+mn-ea"/>
                <a:cs typeface="Lucida Sans"/>
              </a:rPr>
              <a:t>inherits  </a:t>
            </a:r>
            <a:r>
              <a:rPr kumimoji="0" sz="2800" b="0" i="0" u="none" strike="noStrike" kern="1200" cap="none" spc="0" normalizeH="0" baseline="0" noProof="0" dirty="0">
                <a:ln>
                  <a:noFill/>
                </a:ln>
                <a:solidFill>
                  <a:prstClr val="black"/>
                </a:solidFill>
                <a:effectLst/>
                <a:uLnTx/>
                <a:uFillTx/>
                <a:latin typeface="Lucida Sans"/>
                <a:ea typeface="+mn-ea"/>
                <a:cs typeface="Lucida Sans"/>
              </a:rPr>
              <a:t>attributes and behaviors </a:t>
            </a:r>
            <a:r>
              <a:rPr kumimoji="0" sz="2800" b="0" i="0" u="none" strike="noStrike" kern="1200" cap="none" spc="-15" normalizeH="0" baseline="0" noProof="0" dirty="0">
                <a:ln>
                  <a:noFill/>
                </a:ln>
                <a:solidFill>
                  <a:prstClr val="black"/>
                </a:solidFill>
                <a:effectLst/>
                <a:uLnTx/>
                <a:uFillTx/>
                <a:latin typeface="Lucida Sans"/>
                <a:ea typeface="+mn-ea"/>
                <a:cs typeface="Lucida Sans"/>
              </a:rPr>
              <a:t>from </a:t>
            </a:r>
            <a:r>
              <a:rPr kumimoji="0" sz="2800" b="0" i="0" u="none" strike="noStrike" kern="1200" cap="none" spc="5" normalizeH="0" baseline="0" noProof="0" dirty="0">
                <a:ln>
                  <a:noFill/>
                </a:ln>
                <a:solidFill>
                  <a:prstClr val="black"/>
                </a:solidFill>
                <a:effectLst/>
                <a:uLnTx/>
                <a:uFillTx/>
                <a:latin typeface="Lucida Sans"/>
                <a:ea typeface="+mn-ea"/>
                <a:cs typeface="Lucida Sans"/>
              </a:rPr>
              <a:t>an </a:t>
            </a:r>
            <a:r>
              <a:rPr kumimoji="0" sz="2800" b="0" i="0" u="none" strike="noStrike" kern="1200" cap="none" spc="-5" normalizeH="0" baseline="0" noProof="0" dirty="0">
                <a:ln>
                  <a:noFill/>
                </a:ln>
                <a:solidFill>
                  <a:prstClr val="black"/>
                </a:solidFill>
                <a:effectLst/>
                <a:uLnTx/>
                <a:uFillTx/>
                <a:latin typeface="Lucida Sans"/>
                <a:ea typeface="+mn-ea"/>
                <a:cs typeface="Lucida Sans"/>
              </a:rPr>
              <a:t>existing</a:t>
            </a:r>
            <a:r>
              <a:rPr kumimoji="0" sz="2800" b="0" i="0" u="none" strike="noStrike" kern="1200" cap="none" spc="-25" normalizeH="0" baseline="0" noProof="0" dirty="0">
                <a:ln>
                  <a:noFill/>
                </a:ln>
                <a:solidFill>
                  <a:prstClr val="black"/>
                </a:solidFill>
                <a:effectLst/>
                <a:uLnTx/>
                <a:uFillTx/>
                <a:latin typeface="Lucida Sans"/>
                <a:ea typeface="+mn-ea"/>
                <a:cs typeface="Lucida Sans"/>
              </a:rPr>
              <a:t> </a:t>
            </a:r>
            <a:r>
              <a:rPr kumimoji="0" sz="2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316865" lvl="0" indent="-228600" algn="l" defTabSz="914400" rtl="0" eaLnBrk="1" fontAlgn="auto" latinLnBrk="0" hangingPunct="1">
              <a:lnSpc>
                <a:spcPts val="3010"/>
              </a:lnSpc>
              <a:spcBef>
                <a:spcPts val="1019"/>
              </a:spcBef>
              <a:spcAft>
                <a:spcPts val="0"/>
              </a:spcAft>
              <a:buClrTx/>
              <a:buSzTx/>
              <a:buFont typeface="Arial"/>
              <a:buChar char="•"/>
              <a:tabLst>
                <a:tab pos="241300" algn="l"/>
              </a:tabLst>
              <a:defRPr/>
            </a:pPr>
            <a:r>
              <a:rPr kumimoji="0" sz="2800" b="1" i="0" u="none" strike="noStrike" kern="1200" cap="none" spc="-5" normalizeH="0" baseline="0" noProof="0" dirty="0">
                <a:ln>
                  <a:noFill/>
                </a:ln>
                <a:solidFill>
                  <a:prstClr val="black"/>
                </a:solidFill>
                <a:effectLst/>
                <a:uLnTx/>
                <a:uFillTx/>
                <a:latin typeface="Lucida Sans"/>
                <a:ea typeface="+mn-ea"/>
                <a:cs typeface="Lucida Sans"/>
              </a:rPr>
              <a:t>Abstraction </a:t>
            </a:r>
            <a:r>
              <a:rPr kumimoji="0" sz="2800" b="0" i="0" u="none" strike="noStrike" kern="1200" cap="none" spc="-5" normalizeH="0" baseline="0" noProof="0" dirty="0">
                <a:ln>
                  <a:noFill/>
                </a:ln>
                <a:solidFill>
                  <a:prstClr val="black"/>
                </a:solidFill>
                <a:effectLst/>
                <a:uLnTx/>
                <a:uFillTx/>
                <a:latin typeface="Lucida Sans"/>
                <a:ea typeface="+mn-ea"/>
                <a:cs typeface="Lucida Sans"/>
              </a:rPr>
              <a:t>is </a:t>
            </a:r>
            <a:r>
              <a:rPr kumimoji="0" sz="2800" b="0" i="0" u="none" strike="noStrike" kern="1200" cap="none" spc="0" normalizeH="0" baseline="0" noProof="0" dirty="0">
                <a:ln>
                  <a:noFill/>
                </a:ln>
                <a:solidFill>
                  <a:prstClr val="black"/>
                </a:solidFill>
                <a:effectLst/>
                <a:uLnTx/>
                <a:uFillTx/>
                <a:latin typeface="Lucida Sans"/>
                <a:ea typeface="+mn-ea"/>
                <a:cs typeface="Lucida Sans"/>
              </a:rPr>
              <a:t>the act </a:t>
            </a:r>
            <a:r>
              <a:rPr kumimoji="0" sz="2800" b="0" i="0" u="none" strike="noStrike" kern="1200" cap="none" spc="-5" normalizeH="0" baseline="0" noProof="0" dirty="0">
                <a:ln>
                  <a:noFill/>
                </a:ln>
                <a:solidFill>
                  <a:prstClr val="black"/>
                </a:solidFill>
                <a:effectLst/>
                <a:uLnTx/>
                <a:uFillTx/>
                <a:latin typeface="Lucida Sans"/>
                <a:ea typeface="+mn-ea"/>
                <a:cs typeface="Lucida Sans"/>
              </a:rPr>
              <a:t>of </a:t>
            </a:r>
            <a:r>
              <a:rPr kumimoji="0" sz="2800" b="0" i="0" u="none" strike="noStrike" kern="1200" cap="none" spc="0" normalizeH="0" baseline="0" noProof="0" dirty="0">
                <a:ln>
                  <a:noFill/>
                </a:ln>
                <a:solidFill>
                  <a:prstClr val="black"/>
                </a:solidFill>
                <a:effectLst/>
                <a:uLnTx/>
                <a:uFillTx/>
                <a:latin typeface="Lucida Sans"/>
                <a:ea typeface="+mn-ea"/>
                <a:cs typeface="Lucida Sans"/>
              </a:rPr>
              <a:t>representing essential features  </a:t>
            </a:r>
            <a:r>
              <a:rPr kumimoji="0" sz="2800" b="0" i="0" u="none" strike="noStrike" kern="1200" cap="none" spc="-10" normalizeH="0" baseline="0" noProof="0" dirty="0">
                <a:ln>
                  <a:noFill/>
                </a:ln>
                <a:solidFill>
                  <a:prstClr val="black"/>
                </a:solidFill>
                <a:effectLst/>
                <a:uLnTx/>
                <a:uFillTx/>
                <a:latin typeface="Lucida Sans"/>
                <a:ea typeface="+mn-ea"/>
                <a:cs typeface="Lucida Sans"/>
              </a:rPr>
              <a:t>without </a:t>
            </a:r>
            <a:r>
              <a:rPr kumimoji="0" sz="2800" b="0" i="0" u="none" strike="noStrike" kern="1200" cap="none" spc="-5" normalizeH="0" baseline="0" noProof="0" dirty="0">
                <a:ln>
                  <a:noFill/>
                </a:ln>
                <a:solidFill>
                  <a:prstClr val="black"/>
                </a:solidFill>
                <a:effectLst/>
                <a:uLnTx/>
                <a:uFillTx/>
                <a:latin typeface="Lucida Sans"/>
                <a:ea typeface="+mn-ea"/>
                <a:cs typeface="Lucida Sans"/>
              </a:rPr>
              <a:t>including </a:t>
            </a:r>
            <a:r>
              <a:rPr kumimoji="0" sz="2800" b="0" i="0" u="none" strike="noStrike" kern="1200" cap="none" spc="0" normalizeH="0" baseline="0" noProof="0" dirty="0">
                <a:ln>
                  <a:noFill/>
                </a:ln>
                <a:solidFill>
                  <a:prstClr val="black"/>
                </a:solidFill>
                <a:effectLst/>
                <a:uLnTx/>
                <a:uFillTx/>
                <a:latin typeface="Lucida Sans"/>
                <a:ea typeface="+mn-ea"/>
                <a:cs typeface="Lucida Sans"/>
              </a:rPr>
              <a:t>the background details </a:t>
            </a:r>
            <a:r>
              <a:rPr kumimoji="0" sz="2800" b="0" i="0" u="none" strike="noStrike" kern="1200" cap="none" spc="-5" normalizeH="0" baseline="0" noProof="0" dirty="0">
                <a:ln>
                  <a:noFill/>
                </a:ln>
                <a:solidFill>
                  <a:prstClr val="black"/>
                </a:solidFill>
                <a:effectLst/>
                <a:uLnTx/>
                <a:uFillTx/>
                <a:latin typeface="Lucida Sans"/>
                <a:ea typeface="+mn-ea"/>
                <a:cs typeface="Lucida Sans"/>
              </a:rPr>
              <a:t>or</a:t>
            </a:r>
            <a:r>
              <a:rPr kumimoji="0" sz="2800" b="0" i="0" u="none" strike="noStrike" kern="1200" cap="none" spc="25"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explanations</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23495" lvl="0" indent="-228600" algn="l" defTabSz="914400" rtl="0" eaLnBrk="1" fontAlgn="auto" latinLnBrk="0" hangingPunct="1">
              <a:lnSpc>
                <a:spcPts val="3020"/>
              </a:lnSpc>
              <a:spcBef>
                <a:spcPts val="1019"/>
              </a:spcBef>
              <a:spcAft>
                <a:spcPts val="0"/>
              </a:spcAft>
              <a:buClrTx/>
              <a:buSzTx/>
              <a:buFont typeface="Arial"/>
              <a:buChar char="•"/>
              <a:tabLst>
                <a:tab pos="241300" algn="l"/>
              </a:tabLst>
              <a:defRPr/>
            </a:pPr>
            <a:r>
              <a:rPr kumimoji="0" sz="2800" b="1" i="0" u="none" strike="noStrike" kern="1200" cap="none" spc="-5" normalizeH="0" baseline="0" noProof="0" dirty="0">
                <a:ln>
                  <a:noFill/>
                </a:ln>
                <a:solidFill>
                  <a:prstClr val="black"/>
                </a:solidFill>
                <a:effectLst/>
                <a:uLnTx/>
                <a:uFillTx/>
                <a:latin typeface="Lucida Sans"/>
                <a:ea typeface="+mn-ea"/>
                <a:cs typeface="Lucida Sans"/>
              </a:rPr>
              <a:t>Encapsulation </a:t>
            </a:r>
            <a:r>
              <a:rPr kumimoji="0" sz="2800" b="0" i="0" u="none" strike="noStrike" kern="1200" cap="none" spc="-5" normalizeH="0" baseline="0" noProof="0" dirty="0">
                <a:ln>
                  <a:noFill/>
                </a:ln>
                <a:solidFill>
                  <a:prstClr val="black"/>
                </a:solidFill>
                <a:effectLst/>
                <a:uLnTx/>
                <a:uFillTx/>
                <a:latin typeface="Lucida Sans"/>
                <a:ea typeface="+mn-ea"/>
                <a:cs typeface="Lucida Sans"/>
              </a:rPr>
              <a:t>refers </a:t>
            </a:r>
            <a:r>
              <a:rPr kumimoji="0" sz="2800" b="0" i="0" u="none" strike="noStrike" kern="1200" cap="none" spc="0" normalizeH="0" baseline="0" noProof="0" dirty="0">
                <a:ln>
                  <a:noFill/>
                </a:ln>
                <a:solidFill>
                  <a:prstClr val="black"/>
                </a:solidFill>
                <a:effectLst/>
                <a:uLnTx/>
                <a:uFillTx/>
                <a:latin typeface="Lucida Sans"/>
                <a:ea typeface="+mn-ea"/>
                <a:cs typeface="Lucida Sans"/>
              </a:rPr>
              <a:t>to </a:t>
            </a:r>
            <a:r>
              <a:rPr kumimoji="0" sz="2800" b="0" i="0" u="none" strike="noStrike" kern="1200" cap="none" spc="5" normalizeH="0" baseline="0" noProof="0" dirty="0">
                <a:ln>
                  <a:noFill/>
                </a:ln>
                <a:solidFill>
                  <a:prstClr val="black"/>
                </a:solidFill>
                <a:effectLst/>
                <a:uLnTx/>
                <a:uFillTx/>
                <a:latin typeface="Lucida Sans"/>
                <a:ea typeface="+mn-ea"/>
                <a:cs typeface="Lucida Sans"/>
              </a:rPr>
              <a:t>an </a:t>
            </a:r>
            <a:r>
              <a:rPr kumimoji="0" sz="2800" b="0" i="0" u="none" strike="noStrike" kern="1200" cap="none" spc="-5" normalizeH="0" baseline="0" noProof="0" dirty="0">
                <a:ln>
                  <a:noFill/>
                </a:ln>
                <a:solidFill>
                  <a:prstClr val="black"/>
                </a:solidFill>
                <a:effectLst/>
                <a:uLnTx/>
                <a:uFillTx/>
                <a:latin typeface="Lucida Sans"/>
                <a:ea typeface="+mn-ea"/>
                <a:cs typeface="Lucida Sans"/>
              </a:rPr>
              <a:t>object's ability </a:t>
            </a:r>
            <a:r>
              <a:rPr kumimoji="0" sz="2800" b="0" i="0" u="none" strike="noStrike" kern="1200" cap="none" spc="0" normalizeH="0" baseline="0" noProof="0" dirty="0">
                <a:ln>
                  <a:noFill/>
                </a:ln>
                <a:solidFill>
                  <a:prstClr val="black"/>
                </a:solidFill>
                <a:effectLst/>
                <a:uLnTx/>
                <a:uFillTx/>
                <a:latin typeface="Lucida Sans"/>
                <a:ea typeface="+mn-ea"/>
                <a:cs typeface="Lucida Sans"/>
              </a:rPr>
              <a:t>to </a:t>
            </a:r>
            <a:r>
              <a:rPr kumimoji="0" sz="2800" b="0" i="0" u="none" strike="noStrike" kern="1200" cap="none" spc="-5" normalizeH="0" baseline="0" noProof="0" dirty="0">
                <a:ln>
                  <a:noFill/>
                </a:ln>
                <a:solidFill>
                  <a:prstClr val="black"/>
                </a:solidFill>
                <a:effectLst/>
                <a:uLnTx/>
                <a:uFillTx/>
                <a:latin typeface="Lucida Sans"/>
                <a:ea typeface="+mn-ea"/>
                <a:cs typeface="Lucida Sans"/>
              </a:rPr>
              <a:t>hide </a:t>
            </a:r>
            <a:r>
              <a:rPr kumimoji="0" sz="2800" b="0" i="0" u="none" strike="noStrike" kern="1200" cap="none" spc="0" normalizeH="0" baseline="0" noProof="0" dirty="0">
                <a:ln>
                  <a:noFill/>
                </a:ln>
                <a:solidFill>
                  <a:prstClr val="black"/>
                </a:solidFill>
                <a:effectLst/>
                <a:uLnTx/>
                <a:uFillTx/>
                <a:latin typeface="Lucida Sans"/>
                <a:ea typeface="+mn-ea"/>
                <a:cs typeface="Lucida Sans"/>
              </a:rPr>
              <a:t>data and  behavior </a:t>
            </a:r>
            <a:r>
              <a:rPr kumimoji="0" sz="2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2800" b="0" i="0" u="none" strike="noStrike" kern="1200" cap="none" spc="0" normalizeH="0" baseline="0" noProof="0" dirty="0">
                <a:ln>
                  <a:noFill/>
                </a:ln>
                <a:solidFill>
                  <a:prstClr val="black"/>
                </a:solidFill>
                <a:effectLst/>
                <a:uLnTx/>
                <a:uFillTx/>
                <a:latin typeface="Lucida Sans"/>
                <a:ea typeface="+mn-ea"/>
                <a:cs typeface="Lucida Sans"/>
              </a:rPr>
              <a:t>are </a:t>
            </a:r>
            <a:r>
              <a:rPr kumimoji="0" sz="2800" b="0" i="0" u="none" strike="noStrike" kern="1200" cap="none" spc="-5" normalizeH="0" baseline="0" noProof="0" dirty="0">
                <a:ln>
                  <a:noFill/>
                </a:ln>
                <a:solidFill>
                  <a:prstClr val="black"/>
                </a:solidFill>
                <a:effectLst/>
                <a:uLnTx/>
                <a:uFillTx/>
                <a:latin typeface="Lucida Sans"/>
                <a:ea typeface="+mn-ea"/>
                <a:cs typeface="Lucida Sans"/>
              </a:rPr>
              <a:t>not </a:t>
            </a:r>
            <a:r>
              <a:rPr kumimoji="0" sz="2800" b="0" i="0" u="none" strike="noStrike" kern="1200" cap="none" spc="0" normalizeH="0" baseline="0" noProof="0" dirty="0">
                <a:ln>
                  <a:noFill/>
                </a:ln>
                <a:solidFill>
                  <a:prstClr val="black"/>
                </a:solidFill>
                <a:effectLst/>
                <a:uLnTx/>
                <a:uFillTx/>
                <a:latin typeface="Lucida Sans"/>
                <a:ea typeface="+mn-ea"/>
                <a:cs typeface="Lucida Sans"/>
              </a:rPr>
              <a:t>necessary </a:t>
            </a:r>
            <a:r>
              <a:rPr kumimoji="0" sz="2800" b="0" i="0" u="none" strike="noStrike" kern="1200" cap="none" spc="-5" normalizeH="0" baseline="0" noProof="0" dirty="0">
                <a:ln>
                  <a:noFill/>
                </a:ln>
                <a:solidFill>
                  <a:prstClr val="black"/>
                </a:solidFill>
                <a:effectLst/>
                <a:uLnTx/>
                <a:uFillTx/>
                <a:latin typeface="Lucida Sans"/>
                <a:ea typeface="+mn-ea"/>
                <a:cs typeface="Lucida Sans"/>
              </a:rPr>
              <a:t>to its</a:t>
            </a:r>
            <a:r>
              <a:rPr kumimoji="0" sz="2800" b="0" i="0" u="none" strike="noStrike" kern="1200" cap="none" spc="-80"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user</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5080" lvl="0" indent="-228600" algn="just" defTabSz="914400" rtl="0" eaLnBrk="1" fontAlgn="auto" latinLnBrk="0" hangingPunct="1">
              <a:lnSpc>
                <a:spcPts val="3020"/>
              </a:lnSpc>
              <a:spcBef>
                <a:spcPts val="1010"/>
              </a:spcBef>
              <a:spcAft>
                <a:spcPts val="0"/>
              </a:spcAft>
              <a:buClrTx/>
              <a:buSzTx/>
              <a:buFont typeface="Arial"/>
              <a:buChar char="•"/>
              <a:tabLst>
                <a:tab pos="241300" algn="l"/>
              </a:tabLst>
              <a:defRPr/>
            </a:pPr>
            <a:r>
              <a:rPr kumimoji="0" sz="2800" b="1" i="0" u="none" strike="noStrike" kern="1200" cap="none" spc="-10" normalizeH="0" baseline="0" noProof="0" dirty="0">
                <a:ln>
                  <a:noFill/>
                </a:ln>
                <a:solidFill>
                  <a:prstClr val="black"/>
                </a:solidFill>
                <a:effectLst/>
                <a:uLnTx/>
                <a:uFillTx/>
                <a:latin typeface="Lucida Sans"/>
                <a:ea typeface="+mn-ea"/>
                <a:cs typeface="Lucida Sans"/>
              </a:rPr>
              <a:t>Polymorphism </a:t>
            </a:r>
            <a:r>
              <a:rPr kumimoji="0" sz="2800" b="0" i="0" u="none" strike="noStrike" kern="1200" cap="none" spc="-5" normalizeH="0" baseline="0" noProof="0" dirty="0">
                <a:ln>
                  <a:noFill/>
                </a:ln>
                <a:solidFill>
                  <a:prstClr val="black"/>
                </a:solidFill>
                <a:effectLst/>
                <a:uLnTx/>
                <a:uFillTx/>
                <a:latin typeface="Lucida Sans"/>
                <a:ea typeface="+mn-ea"/>
                <a:cs typeface="Lucida Sans"/>
              </a:rPr>
              <a:t>is </a:t>
            </a:r>
            <a:r>
              <a:rPr kumimoji="0" sz="2800" b="0" i="0" u="none" strike="noStrike" kern="1200" cap="none" spc="0" normalizeH="0" baseline="0" noProof="0" dirty="0">
                <a:ln>
                  <a:noFill/>
                </a:ln>
                <a:solidFill>
                  <a:prstClr val="black"/>
                </a:solidFill>
                <a:effectLst/>
                <a:uLnTx/>
                <a:uFillTx/>
                <a:latin typeface="Lucida Sans"/>
                <a:ea typeface="+mn-ea"/>
                <a:cs typeface="Lucida Sans"/>
              </a:rPr>
              <a:t>the </a:t>
            </a:r>
            <a:r>
              <a:rPr kumimoji="0" sz="2800" b="0" i="0" u="none" strike="noStrike" kern="1200" cap="none" spc="-5" normalizeH="0" baseline="0" noProof="0" dirty="0">
                <a:ln>
                  <a:noFill/>
                </a:ln>
                <a:solidFill>
                  <a:prstClr val="black"/>
                </a:solidFill>
                <a:effectLst/>
                <a:uLnTx/>
                <a:uFillTx/>
                <a:latin typeface="Lucida Sans"/>
                <a:ea typeface="+mn-ea"/>
                <a:cs typeface="Lucida Sans"/>
              </a:rPr>
              <a:t>ability of </a:t>
            </a:r>
            <a:r>
              <a:rPr kumimoji="0" sz="2800" b="0" i="0" u="none" strike="noStrike" kern="1200" cap="none" spc="0" normalizeH="0" baseline="0" noProof="0" dirty="0">
                <a:ln>
                  <a:noFill/>
                </a:ln>
                <a:solidFill>
                  <a:prstClr val="black"/>
                </a:solidFill>
                <a:effectLst/>
                <a:uLnTx/>
                <a:uFillTx/>
                <a:latin typeface="Lucida Sans"/>
                <a:ea typeface="+mn-ea"/>
                <a:cs typeface="Lucida Sans"/>
              </a:rPr>
              <a:t>objects </a:t>
            </a:r>
            <a:r>
              <a:rPr kumimoji="0" sz="2800" b="0" i="0" u="none" strike="noStrike" kern="1200" cap="none" spc="-5" normalizeH="0" baseline="0" noProof="0" dirty="0">
                <a:ln>
                  <a:noFill/>
                </a:ln>
                <a:solidFill>
                  <a:prstClr val="black"/>
                </a:solidFill>
                <a:effectLst/>
                <a:uLnTx/>
                <a:uFillTx/>
                <a:latin typeface="Lucida Sans"/>
                <a:ea typeface="+mn-ea"/>
                <a:cs typeface="Lucida Sans"/>
              </a:rPr>
              <a:t>of different </a:t>
            </a:r>
            <a:r>
              <a:rPr kumimoji="0" sz="2800" b="0" i="0" u="none" strike="noStrike" kern="1200" cap="none" spc="0" normalizeH="0" baseline="0" noProof="0" dirty="0">
                <a:ln>
                  <a:noFill/>
                </a:ln>
                <a:solidFill>
                  <a:prstClr val="black"/>
                </a:solidFill>
                <a:effectLst/>
                <a:uLnTx/>
                <a:uFillTx/>
                <a:latin typeface="Lucida Sans"/>
                <a:ea typeface="+mn-ea"/>
                <a:cs typeface="Lucida Sans"/>
              </a:rPr>
              <a:t>types to  </a:t>
            </a:r>
            <a:r>
              <a:rPr kumimoji="0" sz="2800" b="0" i="0" u="none" strike="noStrike" kern="1200" cap="none" spc="-10" normalizeH="0" baseline="0" noProof="0" dirty="0">
                <a:ln>
                  <a:noFill/>
                </a:ln>
                <a:solidFill>
                  <a:prstClr val="black"/>
                </a:solidFill>
                <a:effectLst/>
                <a:uLnTx/>
                <a:uFillTx/>
                <a:latin typeface="Lucida Sans"/>
                <a:ea typeface="+mn-ea"/>
                <a:cs typeface="Lucida Sans"/>
              </a:rPr>
              <a:t>provide </a:t>
            </a:r>
            <a:r>
              <a:rPr kumimoji="0" sz="2800" b="0" i="0" u="none" strike="noStrike" kern="1200" cap="none" spc="-5" normalizeH="0" baseline="0" noProof="0" dirty="0">
                <a:ln>
                  <a:noFill/>
                </a:ln>
                <a:solidFill>
                  <a:prstClr val="black"/>
                </a:solidFill>
                <a:effectLst/>
                <a:uLnTx/>
                <a:uFillTx/>
                <a:latin typeface="Lucida Sans"/>
                <a:ea typeface="+mn-ea"/>
                <a:cs typeface="Lucida Sans"/>
              </a:rPr>
              <a:t>a unique interface </a:t>
            </a:r>
            <a:r>
              <a:rPr kumimoji="0" sz="2800" b="0" i="0" u="none" strike="noStrike" kern="1200" cap="none" spc="-15" normalizeH="0" baseline="0" noProof="0" dirty="0">
                <a:ln>
                  <a:noFill/>
                </a:ln>
                <a:solidFill>
                  <a:prstClr val="black"/>
                </a:solidFill>
                <a:effectLst/>
                <a:uLnTx/>
                <a:uFillTx/>
                <a:latin typeface="Lucida Sans"/>
                <a:ea typeface="+mn-ea"/>
                <a:cs typeface="Lucida Sans"/>
              </a:rPr>
              <a:t>for </a:t>
            </a:r>
            <a:r>
              <a:rPr kumimoji="0" sz="2800" b="0" i="0" u="none" strike="noStrike" kern="1200" cap="none" spc="-5" normalizeH="0" baseline="0" noProof="0" dirty="0">
                <a:ln>
                  <a:noFill/>
                </a:ln>
                <a:solidFill>
                  <a:prstClr val="black"/>
                </a:solidFill>
                <a:effectLst/>
                <a:uLnTx/>
                <a:uFillTx/>
                <a:latin typeface="Lucida Sans"/>
                <a:ea typeface="+mn-ea"/>
                <a:cs typeface="Lucida Sans"/>
              </a:rPr>
              <a:t>different </a:t>
            </a:r>
            <a:r>
              <a:rPr kumimoji="0" sz="2800" b="0" i="0" u="none" strike="noStrike" kern="1200" cap="none" spc="0" normalizeH="0" baseline="0" noProof="0" dirty="0">
                <a:ln>
                  <a:noFill/>
                </a:ln>
                <a:solidFill>
                  <a:prstClr val="black"/>
                </a:solidFill>
                <a:effectLst/>
                <a:uLnTx/>
                <a:uFillTx/>
                <a:latin typeface="Lucida Sans"/>
                <a:ea typeface="+mn-ea"/>
                <a:cs typeface="Lucida Sans"/>
              </a:rPr>
              <a:t>implementations </a:t>
            </a:r>
            <a:r>
              <a:rPr kumimoji="0" sz="2800" b="0" i="0" u="none" strike="noStrike" kern="1200" cap="none" spc="-10" normalizeH="0" baseline="0" noProof="0" dirty="0">
                <a:ln>
                  <a:noFill/>
                </a:ln>
                <a:solidFill>
                  <a:prstClr val="black"/>
                </a:solidFill>
                <a:effectLst/>
                <a:uLnTx/>
                <a:uFillTx/>
                <a:latin typeface="Lucida Sans"/>
                <a:ea typeface="+mn-ea"/>
                <a:cs typeface="Lucida Sans"/>
              </a:rPr>
              <a:t>of  </a:t>
            </a:r>
            <a:r>
              <a:rPr kumimoji="0" sz="2800" b="0" i="0" u="none" strike="noStrike" kern="1200" cap="none" spc="0" normalizeH="0" baseline="0" noProof="0" dirty="0">
                <a:ln>
                  <a:noFill/>
                </a:ln>
                <a:solidFill>
                  <a:prstClr val="black"/>
                </a:solidFill>
                <a:effectLst/>
                <a:uLnTx/>
                <a:uFillTx/>
                <a:latin typeface="Lucida Sans"/>
                <a:ea typeface="+mn-ea"/>
                <a:cs typeface="Lucida Sans"/>
              </a:rPr>
              <a:t>methods</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453515" cy="696595"/>
          </a:xfrm>
          <a:prstGeom prst="rect">
            <a:avLst/>
          </a:prstGeom>
        </p:spPr>
        <p:txBody>
          <a:bodyPr vert="horz" wrap="square" lIns="0" tIns="12700" rIns="0" bIns="0" rtlCol="0">
            <a:spAutoFit/>
          </a:bodyPr>
          <a:lstStyle/>
          <a:p>
            <a:pPr marL="12700">
              <a:lnSpc>
                <a:spcPct val="100000"/>
              </a:lnSpc>
              <a:spcBef>
                <a:spcPts val="100"/>
              </a:spcBef>
            </a:pPr>
            <a:r>
              <a:rPr dirty="0"/>
              <a:t>Class</a:t>
            </a:r>
          </a:p>
        </p:txBody>
      </p:sp>
      <p:sp>
        <p:nvSpPr>
          <p:cNvPr id="3" name="object 3"/>
          <p:cNvSpPr txBox="1"/>
          <p:nvPr/>
        </p:nvSpPr>
        <p:spPr>
          <a:xfrm>
            <a:off x="574040" y="1578610"/>
            <a:ext cx="5015865" cy="1858645"/>
          </a:xfrm>
          <a:prstGeom prst="rect">
            <a:avLst/>
          </a:prstGeom>
        </p:spPr>
        <p:txBody>
          <a:bodyPr vert="horz" wrap="square" lIns="0" tIns="60960" rIns="0" bIns="0" rtlCol="0">
            <a:spAutoFit/>
          </a:bodyPr>
          <a:lstStyle/>
          <a:p>
            <a:pPr marL="241300" marR="5080" lvl="0" indent="-228600" algn="l" defTabSz="914400" rtl="0" eaLnBrk="1" fontAlgn="auto" latinLnBrk="0" hangingPunct="1">
              <a:lnSpc>
                <a:spcPts val="3020"/>
              </a:lnSpc>
              <a:spcBef>
                <a:spcPts val="480"/>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Lucida Sans"/>
                <a:ea typeface="+mn-ea"/>
                <a:cs typeface="Lucida Sans"/>
              </a:rPr>
              <a:t>A blueprint </a:t>
            </a:r>
            <a:r>
              <a:rPr kumimoji="0" sz="2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2800" b="0" i="0" u="none" strike="noStrike" kern="1200" cap="none" spc="0" normalizeH="0" baseline="0" noProof="0" dirty="0">
                <a:ln>
                  <a:noFill/>
                </a:ln>
                <a:solidFill>
                  <a:prstClr val="black"/>
                </a:solidFill>
                <a:effectLst/>
                <a:uLnTx/>
                <a:uFillTx/>
                <a:latin typeface="Lucida Sans"/>
                <a:ea typeface="+mn-ea"/>
                <a:cs typeface="Lucida Sans"/>
              </a:rPr>
              <a:t>defines</a:t>
            </a:r>
            <a:r>
              <a:rPr kumimoji="0" sz="2800" b="0" i="0" u="none" strike="noStrike" kern="1200" cap="none" spc="-85"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the  </a:t>
            </a:r>
            <a:r>
              <a:rPr kumimoji="0" sz="2800" b="0" i="0" u="none" strike="noStrike" kern="1200" cap="none" spc="5" normalizeH="0" baseline="0" noProof="0" dirty="0">
                <a:ln>
                  <a:noFill/>
                </a:ln>
                <a:solidFill>
                  <a:prstClr val="black"/>
                </a:solidFill>
                <a:effectLst/>
                <a:uLnTx/>
                <a:uFillTx/>
                <a:latin typeface="Lucida Sans"/>
                <a:ea typeface="+mn-ea"/>
                <a:cs typeface="Lucida Sans"/>
              </a:rPr>
              <a:t>data and </a:t>
            </a:r>
            <a:r>
              <a:rPr kumimoji="0" sz="2800" b="0" i="0" u="none" strike="noStrike" kern="1200" cap="none" spc="0" normalizeH="0" baseline="0" noProof="0" dirty="0">
                <a:ln>
                  <a:noFill/>
                </a:ln>
                <a:solidFill>
                  <a:prstClr val="black"/>
                </a:solidFill>
                <a:effectLst/>
                <a:uLnTx/>
                <a:uFillTx/>
                <a:latin typeface="Lucida Sans"/>
                <a:ea typeface="+mn-ea"/>
                <a:cs typeface="Lucida Sans"/>
              </a:rPr>
              <a:t>behavior </a:t>
            </a:r>
            <a:r>
              <a:rPr kumimoji="0" sz="2800" b="0" i="0" u="none" strike="noStrike" kern="1200" cap="none" spc="-5" normalizeH="0" baseline="0" noProof="0" dirty="0">
                <a:ln>
                  <a:noFill/>
                </a:ln>
                <a:solidFill>
                  <a:prstClr val="black"/>
                </a:solidFill>
                <a:effectLst/>
                <a:uLnTx/>
                <a:uFillTx/>
                <a:latin typeface="Lucida Sans"/>
                <a:ea typeface="+mn-ea"/>
                <a:cs typeface="Lucida Sans"/>
              </a:rPr>
              <a:t>of a</a:t>
            </a:r>
            <a:r>
              <a:rPr kumimoji="0" sz="2800" b="0" i="0" u="none" strike="noStrike" kern="1200" cap="none" spc="-135"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type</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20"/>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Reference</a:t>
            </a:r>
            <a:r>
              <a:rPr kumimoji="0" sz="2800" b="0" i="0" u="none" strike="noStrike" kern="1200" cap="none" spc="-25" normalizeH="0" baseline="0" noProof="0" dirty="0">
                <a:ln>
                  <a:noFill/>
                </a:ln>
                <a:solidFill>
                  <a:prstClr val="black"/>
                </a:solidFill>
                <a:effectLst/>
                <a:uLnTx/>
                <a:uFillTx/>
                <a:latin typeface="Lucida Sans"/>
                <a:ea typeface="+mn-ea"/>
                <a:cs typeface="Lucida Sans"/>
              </a:rPr>
              <a:t> </a:t>
            </a:r>
            <a:r>
              <a:rPr kumimoji="0" sz="2800" b="0" i="0" u="none" strike="noStrike" kern="1200" cap="none" spc="-5" normalizeH="0" baseline="0" noProof="0" dirty="0">
                <a:ln>
                  <a:noFill/>
                </a:ln>
                <a:solidFill>
                  <a:prstClr val="black"/>
                </a:solidFill>
                <a:effectLst/>
                <a:uLnTx/>
                <a:uFillTx/>
                <a:latin typeface="Lucida Sans"/>
                <a:ea typeface="+mn-ea"/>
                <a:cs typeface="Lucida Sans"/>
              </a:rPr>
              <a:t>type</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675"/>
              </a:spcBef>
              <a:spcAft>
                <a:spcPts val="0"/>
              </a:spcAft>
              <a:buClrTx/>
              <a:buSzTx/>
              <a:buFont typeface="Arial"/>
              <a:buChar char="•"/>
              <a:tabLst>
                <a:tab pos="241300" algn="l"/>
              </a:tabLst>
              <a:defRPr/>
            </a:pPr>
            <a:r>
              <a:rPr kumimoji="0" sz="2800" b="0" i="0" u="none" strike="noStrike" kern="1200" cap="none" spc="0" normalizeH="0" baseline="0" noProof="0" dirty="0">
                <a:ln>
                  <a:noFill/>
                </a:ln>
                <a:solidFill>
                  <a:prstClr val="black"/>
                </a:solidFill>
                <a:effectLst/>
                <a:uLnTx/>
                <a:uFillTx/>
                <a:latin typeface="Lucida Sans"/>
                <a:ea typeface="+mn-ea"/>
                <a:cs typeface="Lucida Sans"/>
              </a:rPr>
              <a:t>Static </a:t>
            </a:r>
            <a:r>
              <a:rPr kumimoji="0" sz="2800" b="0" i="0" u="none" strike="noStrike" kern="1200" cap="none" spc="-5" normalizeH="0" baseline="0" noProof="0" dirty="0">
                <a:ln>
                  <a:noFill/>
                </a:ln>
                <a:solidFill>
                  <a:prstClr val="black"/>
                </a:solidFill>
                <a:effectLst/>
                <a:uLnTx/>
                <a:uFillTx/>
                <a:latin typeface="Lucida Sans"/>
                <a:ea typeface="+mn-ea"/>
                <a:cs typeface="Lucida Sans"/>
              </a:rPr>
              <a:t>or</a:t>
            </a:r>
            <a:r>
              <a:rPr kumimoji="0" sz="2800" b="0" i="0" u="none" strike="noStrike" kern="1200" cap="none" spc="-25" normalizeH="0" baseline="0" noProof="0" dirty="0">
                <a:ln>
                  <a:noFill/>
                </a:ln>
                <a:solidFill>
                  <a:prstClr val="black"/>
                </a:solidFill>
                <a:effectLst/>
                <a:uLnTx/>
                <a:uFillTx/>
                <a:latin typeface="Lucida Sans"/>
                <a:ea typeface="+mn-ea"/>
                <a:cs typeface="Lucida Sans"/>
              </a:rPr>
              <a:t> </a:t>
            </a:r>
            <a:r>
              <a:rPr kumimoji="0" sz="2800" b="0" i="0" u="none" strike="noStrike" kern="1200" cap="none" spc="0" normalizeH="0" baseline="0" noProof="0" dirty="0">
                <a:ln>
                  <a:noFill/>
                </a:ln>
                <a:solidFill>
                  <a:prstClr val="black"/>
                </a:solidFill>
                <a:effectLst/>
                <a:uLnTx/>
                <a:uFillTx/>
                <a:latin typeface="Lucida Sans"/>
                <a:ea typeface="+mn-ea"/>
                <a:cs typeface="Lucida Sans"/>
              </a:rPr>
              <a:t>non-static</a:t>
            </a:r>
            <a:endParaRPr kumimoji="0" sz="2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1655445" cy="775335"/>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10" normalizeH="0" baseline="0" noProof="0" dirty="0">
                <a:ln>
                  <a:noFill/>
                </a:ln>
                <a:solidFill>
                  <a:srgbClr val="0000FF"/>
                </a:solidFill>
                <a:effectLst/>
                <a:uLnTx/>
                <a:uFillTx/>
                <a:latin typeface="Consolas"/>
                <a:ea typeface="+mn-ea"/>
                <a:cs typeface="Consolas"/>
              </a:rPr>
              <a:t>class</a:t>
            </a:r>
            <a:r>
              <a:rPr kumimoji="0" sz="1800" b="0" i="0" u="none" strike="noStrike" kern="1200" cap="none" spc="-70"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srgbClr val="2B91AE"/>
                </a:solidFill>
                <a:effectLst/>
                <a:uLnTx/>
                <a:uFillTx/>
                <a:latin typeface="Consolas"/>
                <a:ea typeface="+mn-ea"/>
                <a:cs typeface="Consolas"/>
              </a:rPr>
              <a:t>MyClass</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6175628" y="2712846"/>
            <a:ext cx="1511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453515" cy="696595"/>
          </a:xfrm>
          <a:prstGeom prst="rect">
            <a:avLst/>
          </a:prstGeom>
        </p:spPr>
        <p:txBody>
          <a:bodyPr vert="horz" wrap="square" lIns="0" tIns="12700" rIns="0" bIns="0" rtlCol="0">
            <a:spAutoFit/>
          </a:bodyPr>
          <a:lstStyle/>
          <a:p>
            <a:pPr marL="12700">
              <a:lnSpc>
                <a:spcPct val="100000"/>
              </a:lnSpc>
              <a:spcBef>
                <a:spcPts val="100"/>
              </a:spcBef>
            </a:pPr>
            <a:r>
              <a:rPr dirty="0"/>
              <a:t>Class</a:t>
            </a:r>
          </a:p>
        </p:txBody>
      </p:sp>
      <p:sp>
        <p:nvSpPr>
          <p:cNvPr id="3" name="object 3"/>
          <p:cNvSpPr txBox="1"/>
          <p:nvPr/>
        </p:nvSpPr>
        <p:spPr>
          <a:xfrm>
            <a:off x="574040" y="1596897"/>
            <a:ext cx="4638040" cy="2080895"/>
          </a:xfrm>
          <a:prstGeom prst="rect">
            <a:avLst/>
          </a:prstGeom>
        </p:spPr>
        <p:txBody>
          <a:bodyPr vert="horz" wrap="square" lIns="0" tIns="12700" rIns="0" bIns="0" rtlCol="0">
            <a:spAutoFit/>
          </a:bodyPr>
          <a:lstStyle/>
          <a:p>
            <a:pPr marL="241300" marR="0" lvl="0" indent="-228600" algn="l" defTabSz="914400" rtl="0" eaLnBrk="1" fontAlgn="auto" latinLnBrk="0" hangingPunct="1">
              <a:lnSpc>
                <a:spcPts val="2045"/>
              </a:lnSpc>
              <a:spcBef>
                <a:spcPts val="10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Instances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a:t>
            </a:r>
            <a:r>
              <a:rPr kumimoji="0" sz="1800" b="0" i="0" u="none" strike="noStrike" kern="1200" cap="none" spc="0" normalizeH="0" baseline="0" noProof="0" dirty="0">
                <a:ln>
                  <a:noFill/>
                </a:ln>
                <a:solidFill>
                  <a:prstClr val="black"/>
                </a:solidFill>
                <a:effectLst/>
                <a:uLnTx/>
                <a:uFillTx/>
                <a:latin typeface="Lucida Sans"/>
                <a:ea typeface="+mn-ea"/>
                <a:cs typeface="Lucida Sans"/>
              </a:rPr>
              <a:t>created </a:t>
            </a:r>
            <a:r>
              <a:rPr kumimoji="0" sz="1800" b="0" i="0" u="none" strike="noStrike" kern="1200" cap="none" spc="-5" normalizeH="0" baseline="0" noProof="0" dirty="0">
                <a:ln>
                  <a:noFill/>
                </a:ln>
                <a:solidFill>
                  <a:prstClr val="black"/>
                </a:solidFill>
                <a:effectLst/>
                <a:uLnTx/>
                <a:uFillTx/>
                <a:latin typeface="Lucida Sans"/>
                <a:ea typeface="+mn-ea"/>
                <a:cs typeface="Lucida Sans"/>
              </a:rPr>
              <a:t>using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r>
              <a:rPr kumimoji="0" sz="1800" b="0" i="0" u="none" strike="noStrike" kern="1200" cap="none" spc="-40" normalizeH="0" baseline="0" noProof="0" dirty="0">
                <a:ln>
                  <a:noFill/>
                </a:ln>
                <a:solidFill>
                  <a:prstClr val="black"/>
                </a:solidFill>
                <a:effectLst/>
                <a:uLnTx/>
                <a:uFillTx/>
                <a:latin typeface="Lucida Sans"/>
                <a:ea typeface="+mn-ea"/>
                <a:cs typeface="Lucida Sans"/>
              </a:rPr>
              <a:t> </a:t>
            </a:r>
            <a:r>
              <a:rPr kumimoji="0" sz="1800" b="1" i="1" u="none" strike="noStrike" kern="1200" cap="none" spc="-15" normalizeH="0" baseline="0" noProof="0" dirty="0">
                <a:ln>
                  <a:noFill/>
                </a:ln>
                <a:solidFill>
                  <a:prstClr val="black"/>
                </a:solidFill>
                <a:effectLst/>
                <a:uLnTx/>
                <a:uFillTx/>
                <a:latin typeface="Lucida Sans"/>
                <a:ea typeface="+mn-ea"/>
                <a:cs typeface="Lucida Sans"/>
              </a:rPr>
              <a:t>new</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45"/>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keyword </a:t>
            </a:r>
            <a:r>
              <a:rPr kumimoji="0" sz="1800" b="0" i="0" u="none" strike="noStrike" kern="1200" cap="none" spc="1725" normalizeH="0" baseline="0" noProof="0" dirty="0">
                <a:ln>
                  <a:noFill/>
                </a:ln>
                <a:solidFill>
                  <a:prstClr val="black"/>
                </a:solidFill>
                <a:effectLst/>
                <a:uLnTx/>
                <a:uFillTx/>
                <a:latin typeface="Wingdings"/>
                <a:ea typeface="+mn-ea"/>
                <a:cs typeface="Wingdings"/>
              </a:rPr>
              <a:t>→</a:t>
            </a:r>
            <a:r>
              <a:rPr kumimoji="0" sz="18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objects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350"/>
              </a:spcBef>
              <a:spcAft>
                <a:spcPts val="0"/>
              </a:spcAft>
              <a:buClrTx/>
              <a:buSzTx/>
              <a:buFont typeface="Arial"/>
              <a:buChar char="•"/>
              <a:tabLst>
                <a:tab pos="698500" algn="l"/>
                <a:tab pos="699135" algn="l"/>
              </a:tabLst>
              <a:defRPr/>
            </a:pPr>
            <a:r>
              <a:rPr kumimoji="0" sz="1400" b="0" i="0" u="none" strike="noStrike" kern="1200" cap="none" spc="-10" normalizeH="0" baseline="0" noProof="0" dirty="0">
                <a:ln>
                  <a:noFill/>
                </a:ln>
                <a:solidFill>
                  <a:prstClr val="black"/>
                </a:solidFill>
                <a:effectLst/>
                <a:uLnTx/>
                <a:uFillTx/>
                <a:latin typeface="Lucida Sans"/>
                <a:ea typeface="+mn-ea"/>
                <a:cs typeface="Lucida Sans"/>
              </a:rPr>
              <a:t>Members</a:t>
            </a:r>
            <a:endParaRPr kumimoji="0" sz="1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330"/>
              </a:spcBef>
              <a:spcAft>
                <a:spcPts val="0"/>
              </a:spcAft>
              <a:buClrTx/>
              <a:buSzTx/>
              <a:buFont typeface="Arial"/>
              <a:buChar char="•"/>
              <a:tabLst>
                <a:tab pos="698500" algn="l"/>
                <a:tab pos="699135" algn="l"/>
              </a:tabLst>
              <a:defRPr/>
            </a:pPr>
            <a:r>
              <a:rPr kumimoji="0" sz="1400" b="0" i="0" u="none" strike="noStrike" kern="1200" cap="none" spc="-5" normalizeH="0" baseline="0" noProof="0" dirty="0">
                <a:ln>
                  <a:noFill/>
                </a:ln>
                <a:solidFill>
                  <a:prstClr val="black"/>
                </a:solidFill>
                <a:effectLst/>
                <a:uLnTx/>
                <a:uFillTx/>
                <a:latin typeface="Lucida Sans"/>
                <a:ea typeface="+mn-ea"/>
                <a:cs typeface="Lucida Sans"/>
              </a:rPr>
              <a:t>Fields</a:t>
            </a:r>
            <a:endParaRPr kumimoji="0" sz="1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335"/>
              </a:spcBef>
              <a:spcAft>
                <a:spcPts val="0"/>
              </a:spcAft>
              <a:buClrTx/>
              <a:buSzTx/>
              <a:buFont typeface="Arial"/>
              <a:buChar char="•"/>
              <a:tabLst>
                <a:tab pos="698500" algn="l"/>
                <a:tab pos="699135" algn="l"/>
              </a:tabLst>
              <a:defRPr/>
            </a:pPr>
            <a:r>
              <a:rPr kumimoji="0" sz="1400" b="0" i="0" u="none" strike="noStrike" kern="1200" cap="none" spc="0" normalizeH="0" baseline="0" noProof="0" dirty="0">
                <a:ln>
                  <a:noFill/>
                </a:ln>
                <a:solidFill>
                  <a:prstClr val="black"/>
                </a:solidFill>
                <a:effectLst/>
                <a:uLnTx/>
                <a:uFillTx/>
                <a:latin typeface="Lucida Sans"/>
                <a:ea typeface="+mn-ea"/>
                <a:cs typeface="Lucida Sans"/>
              </a:rPr>
              <a:t>Constants</a:t>
            </a:r>
            <a:endParaRPr kumimoji="0" sz="1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335"/>
              </a:spcBef>
              <a:spcAft>
                <a:spcPts val="0"/>
              </a:spcAft>
              <a:buClrTx/>
              <a:buSzTx/>
              <a:buFont typeface="Arial"/>
              <a:buChar char="•"/>
              <a:tabLst>
                <a:tab pos="698500" algn="l"/>
                <a:tab pos="699135" algn="l"/>
              </a:tabLst>
              <a:defRPr/>
            </a:pPr>
            <a:r>
              <a:rPr kumimoji="0" sz="1400" b="0" i="0" u="none" strike="noStrike" kern="1200" cap="none" spc="-5" normalizeH="0" baseline="0" noProof="0" dirty="0">
                <a:ln>
                  <a:noFill/>
                </a:ln>
                <a:solidFill>
                  <a:prstClr val="black"/>
                </a:solidFill>
                <a:effectLst/>
                <a:uLnTx/>
                <a:uFillTx/>
                <a:latin typeface="Lucida Sans"/>
                <a:ea typeface="+mn-ea"/>
                <a:cs typeface="Lucida Sans"/>
              </a:rPr>
              <a:t>Properties</a:t>
            </a:r>
            <a:endParaRPr kumimoji="0" sz="1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325"/>
              </a:spcBef>
              <a:spcAft>
                <a:spcPts val="0"/>
              </a:spcAft>
              <a:buClrTx/>
              <a:buSzTx/>
              <a:buFont typeface="Arial"/>
              <a:buChar char="•"/>
              <a:tabLst>
                <a:tab pos="698500" algn="l"/>
                <a:tab pos="699135" algn="l"/>
              </a:tabLst>
              <a:defRPr/>
            </a:pPr>
            <a:r>
              <a:rPr kumimoji="0" sz="1400" b="0" i="0" u="none" strike="noStrike" kern="1200" cap="none" spc="0" normalizeH="0" baseline="0" noProof="0" dirty="0">
                <a:ln>
                  <a:noFill/>
                </a:ln>
                <a:solidFill>
                  <a:prstClr val="black"/>
                </a:solidFill>
                <a:effectLst/>
                <a:uLnTx/>
                <a:uFillTx/>
                <a:latin typeface="Lucida Sans"/>
                <a:ea typeface="+mn-ea"/>
                <a:cs typeface="Lucida Sans"/>
              </a:rPr>
              <a:t>Methods</a:t>
            </a:r>
            <a:endParaRPr kumimoji="0" sz="1400" b="0" i="0" u="none" strike="noStrike" kern="1200" cap="none" spc="0" normalizeH="0" baseline="0" noProof="0">
              <a:ln>
                <a:noFill/>
              </a:ln>
              <a:solidFill>
                <a:prstClr val="black"/>
              </a:solidFill>
              <a:effectLst/>
              <a:uLnTx/>
              <a:uFillTx/>
              <a:latin typeface="Lucida Sans"/>
              <a:ea typeface="+mn-ea"/>
              <a:cs typeface="Lucida Sans"/>
            </a:endParaRPr>
          </a:p>
          <a:p>
            <a:pPr marL="698500" marR="0" lvl="1" indent="-229235" algn="l" defTabSz="914400" rtl="0" eaLnBrk="1" fontAlgn="auto" latinLnBrk="0" hangingPunct="1">
              <a:lnSpc>
                <a:spcPct val="100000"/>
              </a:lnSpc>
              <a:spcBef>
                <a:spcPts val="335"/>
              </a:spcBef>
              <a:spcAft>
                <a:spcPts val="0"/>
              </a:spcAft>
              <a:buClrTx/>
              <a:buSzTx/>
              <a:buFont typeface="Arial"/>
              <a:buChar char="•"/>
              <a:tabLst>
                <a:tab pos="698500" algn="l"/>
                <a:tab pos="699135" algn="l"/>
              </a:tabLst>
              <a:defRPr/>
            </a:pPr>
            <a:r>
              <a:rPr kumimoji="0" sz="1400" b="0" i="0" u="none" strike="noStrike" kern="1200" cap="none" spc="0" normalizeH="0" baseline="0" noProof="0" dirty="0">
                <a:ln>
                  <a:noFill/>
                </a:ln>
                <a:solidFill>
                  <a:prstClr val="black"/>
                </a:solidFill>
                <a:effectLst/>
                <a:uLnTx/>
                <a:uFillTx/>
                <a:latin typeface="Lucida Sans"/>
                <a:ea typeface="+mn-ea"/>
                <a:cs typeface="Lucida Sans"/>
              </a:rPr>
              <a:t>Constructors</a:t>
            </a:r>
            <a:endParaRPr kumimoji="0" sz="14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4162425" cy="1899285"/>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class</a:t>
            </a:r>
            <a:r>
              <a:rPr kumimoji="0" sz="1800" b="0" i="0" u="none" strike="noStrike" kern="1200" cap="none" spc="-20"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srgbClr val="2B91AE"/>
                </a:solidFill>
                <a:effectLst/>
                <a:uLnTx/>
                <a:uFillTx/>
                <a:latin typeface="Consolas"/>
                <a:ea typeface="+mn-ea"/>
                <a:cs typeface="Consolas"/>
              </a:rPr>
              <a:t>MyClass</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onsolas"/>
                <a:ea typeface="+mn-ea"/>
                <a:cs typeface="Consolas"/>
              </a:rPr>
              <a:t>MyClass instance </a:t>
            </a:r>
            <a:r>
              <a:rPr kumimoji="0" sz="1800" b="0" i="0" u="none" strike="noStrike" kern="1200" cap="none" spc="0"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srgbClr val="0000FF"/>
                </a:solidFill>
                <a:effectLst/>
                <a:uLnTx/>
                <a:uFillTx/>
                <a:latin typeface="Consolas"/>
                <a:ea typeface="+mn-ea"/>
                <a:cs typeface="Consolas"/>
              </a:rPr>
              <a:t>new</a:t>
            </a:r>
            <a:r>
              <a:rPr kumimoji="0" sz="1800" b="0" i="0" u="none" strike="noStrike" kern="1200" cap="none" spc="-65"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MyClass();</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6266180" cy="696595"/>
          </a:xfrm>
          <a:prstGeom prst="rect">
            <a:avLst/>
          </a:prstGeom>
        </p:spPr>
        <p:txBody>
          <a:bodyPr vert="horz" wrap="square" lIns="0" tIns="12700" rIns="0" bIns="0" rtlCol="0">
            <a:spAutoFit/>
          </a:bodyPr>
          <a:lstStyle/>
          <a:p>
            <a:pPr marL="12700">
              <a:lnSpc>
                <a:spcPct val="100000"/>
              </a:lnSpc>
              <a:spcBef>
                <a:spcPts val="100"/>
              </a:spcBef>
            </a:pPr>
            <a:r>
              <a:rPr dirty="0"/>
              <a:t>Class members -</a:t>
            </a:r>
            <a:r>
              <a:rPr spc="-130" dirty="0"/>
              <a:t> </a:t>
            </a:r>
            <a:r>
              <a:rPr spc="-5" dirty="0"/>
              <a:t>Fields</a:t>
            </a:r>
          </a:p>
        </p:txBody>
      </p:sp>
      <p:sp>
        <p:nvSpPr>
          <p:cNvPr id="3" name="object 3"/>
          <p:cNvSpPr txBox="1"/>
          <p:nvPr/>
        </p:nvSpPr>
        <p:spPr>
          <a:xfrm>
            <a:off x="574040" y="1596897"/>
            <a:ext cx="5317490" cy="793750"/>
          </a:xfrm>
          <a:prstGeom prst="rect">
            <a:avLst/>
          </a:prstGeom>
        </p:spPr>
        <p:txBody>
          <a:bodyPr vert="horz" wrap="square" lIns="0" tIns="43815" rIns="0" bIns="0" rtlCol="0">
            <a:spAutoFit/>
          </a:bodyPr>
          <a:lstStyle/>
          <a:p>
            <a:pPr marL="241300" marR="508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Fields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0" normalizeH="0" baseline="0" noProof="0" dirty="0">
                <a:ln>
                  <a:noFill/>
                </a:ln>
                <a:solidFill>
                  <a:prstClr val="black"/>
                </a:solidFill>
                <a:effectLst/>
                <a:uLnTx/>
                <a:uFillTx/>
                <a:latin typeface="Lucida Sans"/>
                <a:ea typeface="+mn-ea"/>
                <a:cs typeface="Lucida Sans"/>
              </a:rPr>
              <a:t>variables declared </a:t>
            </a:r>
            <a:r>
              <a:rPr kumimoji="0" sz="1800" b="0" i="0" u="none" strike="noStrike" kern="1200" cap="none" spc="5" normalizeH="0" baseline="0" noProof="0" dirty="0">
                <a:ln>
                  <a:noFill/>
                </a:ln>
                <a:solidFill>
                  <a:prstClr val="black"/>
                </a:solidFill>
                <a:effectLst/>
                <a:uLnTx/>
                <a:uFillTx/>
                <a:latin typeface="Lucida Sans"/>
                <a:ea typeface="+mn-ea"/>
                <a:cs typeface="Lucida Sans"/>
              </a:rPr>
              <a:t>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scope.</a:t>
            </a:r>
            <a:r>
              <a:rPr kumimoji="0" sz="1800" b="0" i="0" u="none" strike="noStrike" kern="1200" cap="none" spc="-15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  field may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a:t>
            </a:r>
            <a:r>
              <a:rPr kumimoji="0" sz="1800" b="0" i="0" u="none" strike="noStrike" kern="1200" cap="none" spc="0" normalizeH="0" baseline="0" noProof="0" dirty="0">
                <a:ln>
                  <a:noFill/>
                </a:ln>
                <a:solidFill>
                  <a:prstClr val="black"/>
                </a:solidFill>
                <a:effectLst/>
                <a:uLnTx/>
                <a:uFillTx/>
                <a:latin typeface="Lucida Sans"/>
                <a:ea typeface="+mn-ea"/>
                <a:cs typeface="Lucida Sans"/>
              </a:rPr>
              <a:t>a built-in type </a:t>
            </a:r>
            <a:r>
              <a:rPr kumimoji="0" sz="1800" b="0" i="0" u="none" strike="noStrike" kern="1200" cap="none" spc="-5" normalizeH="0" baseline="0" noProof="0" dirty="0">
                <a:ln>
                  <a:noFill/>
                </a:ln>
                <a:solidFill>
                  <a:prstClr val="black"/>
                </a:solidFill>
                <a:effectLst/>
                <a:uLnTx/>
                <a:uFillTx/>
                <a:latin typeface="Lucida Sans"/>
                <a:ea typeface="+mn-ea"/>
                <a:cs typeface="Lucida Sans"/>
              </a:rPr>
              <a:t>or </a:t>
            </a:r>
            <a:r>
              <a:rPr kumimoji="0" sz="1800" b="0" i="0" u="none" strike="noStrike" kern="1200" cap="none" spc="5" normalizeH="0" baseline="0" noProof="0" dirty="0">
                <a:ln>
                  <a:noFill/>
                </a:ln>
                <a:solidFill>
                  <a:prstClr val="black"/>
                </a:solidFill>
                <a:effectLst/>
                <a:uLnTx/>
                <a:uFillTx/>
                <a:latin typeface="Lucida Sans"/>
                <a:ea typeface="+mn-ea"/>
                <a:cs typeface="Lucida Sans"/>
              </a:rPr>
              <a:t>an </a:t>
            </a:r>
            <a:r>
              <a:rPr kumimoji="0" sz="1800" b="0" i="0" u="none" strike="noStrike" kern="1200" cap="none" spc="0" normalizeH="0" baseline="0" noProof="0" dirty="0">
                <a:ln>
                  <a:noFill/>
                </a:ln>
                <a:solidFill>
                  <a:prstClr val="black"/>
                </a:solidFill>
                <a:effectLst/>
                <a:uLnTx/>
                <a:uFillTx/>
                <a:latin typeface="Lucida Sans"/>
                <a:ea typeface="+mn-ea"/>
                <a:cs typeface="Lucida Sans"/>
              </a:rPr>
              <a:t>instance </a:t>
            </a:r>
            <a:r>
              <a:rPr kumimoji="0" sz="1800" b="0" i="0" u="none" strike="noStrike" kern="1200" cap="none" spc="-5" normalizeH="0" baseline="0" noProof="0" dirty="0">
                <a:ln>
                  <a:noFill/>
                </a:ln>
                <a:solidFill>
                  <a:prstClr val="black"/>
                </a:solidFill>
                <a:effectLst/>
                <a:uLnTx/>
                <a:uFillTx/>
                <a:latin typeface="Lucida Sans"/>
                <a:ea typeface="+mn-ea"/>
                <a:cs typeface="Lucida Sans"/>
              </a:rPr>
              <a:t>of  </a:t>
            </a:r>
            <a:r>
              <a:rPr kumimoji="0" sz="1800" b="0" i="0" u="none" strike="noStrike" kern="1200" cap="none" spc="0" normalizeH="0" baseline="0" noProof="0" dirty="0">
                <a:ln>
                  <a:noFill/>
                </a:ln>
                <a:solidFill>
                  <a:prstClr val="black"/>
                </a:solidFill>
                <a:effectLst/>
                <a:uLnTx/>
                <a:uFillTx/>
                <a:latin typeface="Lucida Sans"/>
                <a:ea typeface="+mn-ea"/>
                <a:cs typeface="Lucida Sans"/>
              </a:rPr>
              <a:t>another</a:t>
            </a:r>
            <a:r>
              <a:rPr kumimoji="0" sz="1800" b="0" i="0" u="none" strike="noStrike" kern="1200" cap="none" spc="-2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2534285" cy="1525905"/>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class</a:t>
            </a:r>
            <a:r>
              <a:rPr kumimoji="0" sz="1800" b="0" i="0" u="none" strike="noStrike" kern="1200" cap="none" spc="-65"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srgbClr val="2B91AE"/>
                </a:solidFill>
                <a:effectLst/>
                <a:uLnTx/>
                <a:uFillTx/>
                <a:latin typeface="Consolas"/>
                <a:ea typeface="+mn-ea"/>
                <a:cs typeface="Consolas"/>
              </a:rPr>
              <a:t>MyClass</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srgbClr val="0000FF"/>
                </a:solidFill>
                <a:effectLst/>
                <a:uLnTx/>
                <a:uFillTx/>
                <a:latin typeface="Consolas"/>
                <a:ea typeface="+mn-ea"/>
                <a:cs typeface="Consolas"/>
              </a:rPr>
              <a:t>int </a:t>
            </a:r>
            <a:r>
              <a:rPr kumimoji="0" sz="1800" b="0" i="0" u="none" strike="noStrike" kern="1200" cap="none" spc="-10" normalizeH="0" baseline="0" noProof="0" dirty="0">
                <a:ln>
                  <a:noFill/>
                </a:ln>
                <a:solidFill>
                  <a:prstClr val="black"/>
                </a:solidFill>
                <a:effectLst/>
                <a:uLnTx/>
                <a:uFillTx/>
                <a:latin typeface="Consolas"/>
                <a:ea typeface="+mn-ea"/>
                <a:cs typeface="Consolas"/>
              </a:rPr>
              <a:t>Age </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50" normalizeH="0" baseline="0" noProof="0" dirty="0">
                <a:ln>
                  <a:noFill/>
                </a:ln>
                <a:solidFill>
                  <a:prstClr val="black"/>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50;</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κειμένου 2">
            <a:extLst>
              <a:ext uri="{FF2B5EF4-FFF2-40B4-BE49-F238E27FC236}">
                <a16:creationId xmlns:a16="http://schemas.microsoft.com/office/drawing/2014/main" id="{29AFDEC9-EFF6-4655-B963-B070947F0E1A}"/>
              </a:ext>
            </a:extLst>
          </p:cNvPr>
          <p:cNvSpPr>
            <a:spLocks noGrp="1"/>
          </p:cNvSpPr>
          <p:nvPr>
            <p:ph type="body" sz="quarter" idx="13"/>
          </p:nvPr>
        </p:nvSpPr>
        <p:spPr/>
        <p:txBody>
          <a:bodyPr>
            <a:normAutofit/>
          </a:bodyPr>
          <a:lstStyle/>
          <a:p>
            <a:endParaRPr lang="el-GR"/>
          </a:p>
        </p:txBody>
      </p:sp>
      <p:sp>
        <p:nvSpPr>
          <p:cNvPr id="4" name="Θέση κειμένου 3">
            <a:extLst>
              <a:ext uri="{FF2B5EF4-FFF2-40B4-BE49-F238E27FC236}">
                <a16:creationId xmlns:a16="http://schemas.microsoft.com/office/drawing/2014/main" id="{8DC10D82-67A2-4C28-961B-3F09B9C86B20}"/>
              </a:ext>
            </a:extLst>
          </p:cNvPr>
          <p:cNvSpPr>
            <a:spLocks noGrp="1"/>
          </p:cNvSpPr>
          <p:nvPr>
            <p:ph type="body" sz="quarter" idx="14"/>
          </p:nvPr>
        </p:nvSpPr>
        <p:spPr/>
        <p:txBody>
          <a:bodyPr>
            <a:normAutofit fontScale="85000" lnSpcReduction="20000"/>
          </a:bodyPr>
          <a:lstStyle/>
          <a:p>
            <a:endParaRPr lang="el-GR"/>
          </a:p>
        </p:txBody>
      </p:sp>
      <p:pic>
        <p:nvPicPr>
          <p:cNvPr id="5" name="Εικόνα 4">
            <a:extLst>
              <a:ext uri="{FF2B5EF4-FFF2-40B4-BE49-F238E27FC236}">
                <a16:creationId xmlns:a16="http://schemas.microsoft.com/office/drawing/2014/main" id="{D7221BBF-951E-4AAC-BF67-39548A67D363}"/>
              </a:ext>
            </a:extLst>
          </p:cNvPr>
          <p:cNvPicPr>
            <a:picLocks noChangeAspect="1"/>
          </p:cNvPicPr>
          <p:nvPr/>
        </p:nvPicPr>
        <p:blipFill>
          <a:blip r:embed="rId3"/>
          <a:stretch>
            <a:fillRect/>
          </a:stretch>
        </p:blipFill>
        <p:spPr>
          <a:xfrm>
            <a:off x="706073" y="145105"/>
            <a:ext cx="10779853" cy="6063668"/>
          </a:xfrm>
          <a:prstGeom prst="rect">
            <a:avLst/>
          </a:prstGeom>
        </p:spPr>
      </p:pic>
    </p:spTree>
    <p:extLst>
      <p:ext uri="{BB962C8B-B14F-4D97-AF65-F5344CB8AC3E}">
        <p14:creationId xmlns:p14="http://schemas.microsoft.com/office/powerpoint/2010/main" val="1704536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7417434" cy="696595"/>
          </a:xfrm>
          <a:prstGeom prst="rect">
            <a:avLst/>
          </a:prstGeom>
        </p:spPr>
        <p:txBody>
          <a:bodyPr vert="horz" wrap="square" lIns="0" tIns="12700" rIns="0" bIns="0" rtlCol="0">
            <a:spAutoFit/>
          </a:bodyPr>
          <a:lstStyle/>
          <a:p>
            <a:pPr marL="12700">
              <a:lnSpc>
                <a:spcPct val="100000"/>
              </a:lnSpc>
              <a:spcBef>
                <a:spcPts val="100"/>
              </a:spcBef>
            </a:pPr>
            <a:r>
              <a:rPr dirty="0"/>
              <a:t>Class members -</a:t>
            </a:r>
            <a:r>
              <a:rPr spc="-120" dirty="0"/>
              <a:t> </a:t>
            </a:r>
            <a:r>
              <a:rPr dirty="0"/>
              <a:t>Constants</a:t>
            </a:r>
          </a:p>
        </p:txBody>
      </p:sp>
      <p:sp>
        <p:nvSpPr>
          <p:cNvPr id="3" name="object 3"/>
          <p:cNvSpPr txBox="1"/>
          <p:nvPr/>
        </p:nvSpPr>
        <p:spPr>
          <a:xfrm>
            <a:off x="574040" y="1596897"/>
            <a:ext cx="5407025" cy="1167765"/>
          </a:xfrm>
          <a:prstGeom prst="rect">
            <a:avLst/>
          </a:prstGeom>
        </p:spPr>
        <p:txBody>
          <a:bodyPr vert="horz" wrap="square" lIns="0" tIns="43815" rIns="0" bIns="0" rtlCol="0">
            <a:spAutoFit/>
          </a:bodyPr>
          <a:lstStyle/>
          <a:p>
            <a:pPr marL="241300" marR="508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Constants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0" normalizeH="0" baseline="0" noProof="0" dirty="0">
                <a:ln>
                  <a:noFill/>
                </a:ln>
                <a:solidFill>
                  <a:prstClr val="black"/>
                </a:solidFill>
                <a:effectLst/>
                <a:uLnTx/>
                <a:uFillTx/>
                <a:latin typeface="Lucida Sans"/>
                <a:ea typeface="+mn-ea"/>
                <a:cs typeface="Lucida Sans"/>
              </a:rPr>
              <a:t>fields </a:t>
            </a:r>
            <a:r>
              <a:rPr kumimoji="0" sz="1800" b="0" i="0" u="none" strike="noStrike" kern="1200" cap="none" spc="-5" normalizeH="0" baseline="0" noProof="0" dirty="0">
                <a:ln>
                  <a:noFill/>
                </a:ln>
                <a:solidFill>
                  <a:prstClr val="black"/>
                </a:solidFill>
                <a:effectLst/>
                <a:uLnTx/>
                <a:uFillTx/>
                <a:latin typeface="Lucida Sans"/>
                <a:ea typeface="+mn-ea"/>
                <a:cs typeface="Lucida Sans"/>
              </a:rPr>
              <a:t>or </a:t>
            </a:r>
            <a:r>
              <a:rPr kumimoji="0" sz="1800" b="0" i="0" u="none" strike="noStrike" kern="1200" cap="none" spc="0" normalizeH="0" baseline="0" noProof="0" dirty="0">
                <a:ln>
                  <a:noFill/>
                </a:ln>
                <a:solidFill>
                  <a:prstClr val="black"/>
                </a:solidFill>
                <a:effectLst/>
                <a:uLnTx/>
                <a:uFillTx/>
                <a:latin typeface="Lucida Sans"/>
                <a:ea typeface="+mn-ea"/>
                <a:cs typeface="Lucida Sans"/>
              </a:rPr>
              <a:t>properties whose</a:t>
            </a:r>
            <a:r>
              <a:rPr kumimoji="0" sz="1800" b="0" i="0" u="none" strike="noStrike" kern="1200" cap="none" spc="-18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value  is set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compile </a:t>
            </a:r>
            <a:r>
              <a:rPr kumimoji="0" sz="1800" b="0" i="0" u="none" strike="noStrike" kern="1200" cap="none" spc="0" normalizeH="0" baseline="0" noProof="0" dirty="0">
                <a:ln>
                  <a:noFill/>
                </a:ln>
                <a:solidFill>
                  <a:prstClr val="black"/>
                </a:solidFill>
                <a:effectLst/>
                <a:uLnTx/>
                <a:uFillTx/>
                <a:latin typeface="Lucida Sans"/>
                <a:ea typeface="+mn-ea"/>
                <a:cs typeface="Lucida Sans"/>
              </a:rPr>
              <a:t>time and cannot </a:t>
            </a:r>
            <a:r>
              <a:rPr kumimoji="0" sz="1800" b="0" i="0" u="none" strike="noStrike" kern="1200" cap="none" spc="-5" normalizeH="0" baseline="0" noProof="0" dirty="0">
                <a:ln>
                  <a:noFill/>
                </a:ln>
                <a:solidFill>
                  <a:prstClr val="black"/>
                </a:solidFill>
                <a:effectLst/>
                <a:uLnTx/>
                <a:uFillTx/>
                <a:latin typeface="Lucida Sans"/>
                <a:ea typeface="+mn-ea"/>
                <a:cs typeface="Lucida Sans"/>
              </a:rPr>
              <a:t>be</a:t>
            </a:r>
            <a:r>
              <a:rPr kumimoji="0" sz="1800" b="0" i="0" u="none" strike="noStrike" kern="1200" cap="none" spc="-7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changed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ts val="2055"/>
              </a:lnSpc>
              <a:spcBef>
                <a:spcPts val="75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They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5" normalizeH="0" baseline="0" noProof="0" dirty="0">
                <a:ln>
                  <a:noFill/>
                </a:ln>
                <a:solidFill>
                  <a:prstClr val="black"/>
                </a:solidFill>
                <a:effectLst/>
                <a:uLnTx/>
                <a:uFillTx/>
                <a:latin typeface="Lucida Sans"/>
                <a:ea typeface="+mn-ea"/>
                <a:cs typeface="Lucida Sans"/>
              </a:rPr>
              <a:t>stated </a:t>
            </a:r>
            <a:r>
              <a:rPr kumimoji="0" sz="1800" b="0" i="0" u="none" strike="noStrike" kern="1200" cap="none" spc="5" normalizeH="0" baseline="0" noProof="0" dirty="0">
                <a:ln>
                  <a:noFill/>
                </a:ln>
                <a:solidFill>
                  <a:prstClr val="black"/>
                </a:solidFill>
                <a:effectLst/>
                <a:uLnTx/>
                <a:uFillTx/>
                <a:latin typeface="Lucida Sans"/>
                <a:ea typeface="+mn-ea"/>
                <a:cs typeface="Lucida Sans"/>
              </a:rPr>
              <a:t>with the </a:t>
            </a:r>
            <a:r>
              <a:rPr kumimoji="0" sz="1800" b="0" i="0" u="none" strike="noStrike" kern="1200" cap="none" spc="-10" normalizeH="0" baseline="0" noProof="0" dirty="0">
                <a:ln>
                  <a:noFill/>
                </a:ln>
                <a:solidFill>
                  <a:prstClr val="black"/>
                </a:solidFill>
                <a:effectLst/>
                <a:uLnTx/>
                <a:uFillTx/>
                <a:latin typeface="Lucida Sans"/>
                <a:ea typeface="+mn-ea"/>
                <a:cs typeface="Lucida Sans"/>
              </a:rPr>
              <a:t>use </a:t>
            </a:r>
            <a:r>
              <a:rPr kumimoji="0" sz="1800" b="0" i="0" u="none" strike="noStrike" kern="1200" cap="none" spc="-5" normalizeH="0" baseline="0" noProof="0" dirty="0">
                <a:ln>
                  <a:noFill/>
                </a:ln>
                <a:solidFill>
                  <a:prstClr val="black"/>
                </a:solidFill>
                <a:effectLst/>
                <a:uLnTx/>
                <a:uFillTx/>
                <a:latin typeface="Lucida Sans"/>
                <a:ea typeface="+mn-ea"/>
                <a:cs typeface="Lucida Sans"/>
              </a:rPr>
              <a:t>of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r>
              <a:rPr kumimoji="0" sz="1800" b="0" i="0" u="none" strike="noStrike" kern="1200" cap="none" spc="-110" normalizeH="0" baseline="0" noProof="0" dirty="0">
                <a:ln>
                  <a:noFill/>
                </a:ln>
                <a:solidFill>
                  <a:prstClr val="black"/>
                </a:solidFill>
                <a:effectLst/>
                <a:uLnTx/>
                <a:uFillTx/>
                <a:latin typeface="Lucida Sans"/>
                <a:ea typeface="+mn-ea"/>
                <a:cs typeface="Lucida Sans"/>
              </a:rPr>
              <a:t> </a:t>
            </a:r>
            <a:r>
              <a:rPr kumimoji="0" sz="1800" b="1" i="1" u="none" strike="noStrike" kern="1200" cap="none" spc="-10" normalizeH="0" baseline="0" noProof="0" dirty="0">
                <a:ln>
                  <a:noFill/>
                </a:ln>
                <a:solidFill>
                  <a:prstClr val="black"/>
                </a:solidFill>
                <a:effectLst/>
                <a:uLnTx/>
                <a:uFillTx/>
                <a:latin typeface="Lucida Sans"/>
                <a:ea typeface="+mn-ea"/>
                <a:cs typeface="Lucida Sans"/>
              </a:rPr>
              <a:t>const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keyword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2908935" cy="1525905"/>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class</a:t>
            </a:r>
            <a:r>
              <a:rPr kumimoji="0" sz="1800" b="0" i="0" u="none" strike="noStrike" kern="1200" cap="none" spc="-35"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srgbClr val="2B91AE"/>
                </a:solidFill>
                <a:effectLst/>
                <a:uLnTx/>
                <a:uFillTx/>
                <a:latin typeface="Consolas"/>
                <a:ea typeface="+mn-ea"/>
                <a:cs typeface="Consolas"/>
              </a:rPr>
              <a:t>MyClass</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const int </a:t>
            </a:r>
            <a:r>
              <a:rPr kumimoji="0" sz="1800" b="0" i="0" u="none" strike="noStrike" kern="1200" cap="none" spc="-10" normalizeH="0" baseline="0" noProof="0" dirty="0">
                <a:ln>
                  <a:noFill/>
                </a:ln>
                <a:solidFill>
                  <a:prstClr val="black"/>
                </a:solidFill>
                <a:effectLst/>
                <a:uLnTx/>
                <a:uFillTx/>
                <a:latin typeface="Consolas"/>
                <a:ea typeface="+mn-ea"/>
                <a:cs typeface="Consolas"/>
              </a:rPr>
              <a:t>Age </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60"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50;</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7435215" cy="696595"/>
          </a:xfrm>
          <a:prstGeom prst="rect">
            <a:avLst/>
          </a:prstGeom>
        </p:spPr>
        <p:txBody>
          <a:bodyPr vert="horz" wrap="square" lIns="0" tIns="12700" rIns="0" bIns="0" rtlCol="0">
            <a:spAutoFit/>
          </a:bodyPr>
          <a:lstStyle/>
          <a:p>
            <a:pPr marL="12700">
              <a:lnSpc>
                <a:spcPct val="100000"/>
              </a:lnSpc>
              <a:spcBef>
                <a:spcPts val="100"/>
              </a:spcBef>
            </a:pPr>
            <a:r>
              <a:rPr dirty="0"/>
              <a:t>Class members -</a:t>
            </a:r>
            <a:r>
              <a:rPr spc="-140" dirty="0"/>
              <a:t> </a:t>
            </a:r>
            <a:r>
              <a:rPr dirty="0"/>
              <a:t>Properties</a:t>
            </a:r>
          </a:p>
        </p:txBody>
      </p:sp>
      <p:sp>
        <p:nvSpPr>
          <p:cNvPr id="3" name="object 3"/>
          <p:cNvSpPr txBox="1"/>
          <p:nvPr/>
        </p:nvSpPr>
        <p:spPr>
          <a:xfrm>
            <a:off x="574040" y="1596897"/>
            <a:ext cx="5391150" cy="4758690"/>
          </a:xfrm>
          <a:prstGeom prst="rect">
            <a:avLst/>
          </a:prstGeom>
        </p:spPr>
        <p:txBody>
          <a:bodyPr vert="horz" wrap="square" lIns="0" tIns="40005" rIns="0" bIns="0" rtlCol="0">
            <a:spAutoFit/>
          </a:bodyPr>
          <a:lstStyle/>
          <a:p>
            <a:pPr marL="241300" marR="5080" lvl="0" indent="-228600" algn="l" defTabSz="914400" rtl="0" eaLnBrk="1" fontAlgn="auto" latinLnBrk="0" hangingPunct="1">
              <a:lnSpc>
                <a:spcPct val="90000"/>
              </a:lnSpc>
              <a:spcBef>
                <a:spcPts val="31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Properties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5" normalizeH="0" baseline="0" noProof="0" dirty="0">
                <a:ln>
                  <a:noFill/>
                </a:ln>
                <a:solidFill>
                  <a:prstClr val="black"/>
                </a:solidFill>
                <a:effectLst/>
                <a:uLnTx/>
                <a:uFillTx/>
                <a:latin typeface="Lucida Sans"/>
                <a:ea typeface="+mn-ea"/>
                <a:cs typeface="Lucida Sans"/>
              </a:rPr>
              <a:t>methods on </a:t>
            </a:r>
            <a:r>
              <a:rPr kumimoji="0" sz="1800" b="0" i="0" u="none" strike="noStrike" kern="1200" cap="none" spc="0" normalizeH="0" baseline="0" noProof="0" dirty="0">
                <a:ln>
                  <a:noFill/>
                </a:ln>
                <a:solidFill>
                  <a:prstClr val="black"/>
                </a:solidFill>
                <a:effectLst/>
                <a:uLnTx/>
                <a:uFillTx/>
                <a:latin typeface="Lucida Sans"/>
                <a:ea typeface="+mn-ea"/>
                <a:cs typeface="Lucida Sans"/>
              </a:rPr>
              <a:t>a 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are  accessed </a:t>
            </a:r>
            <a:r>
              <a:rPr kumimoji="0" sz="1800" b="0" i="0" u="none" strike="noStrike" kern="1200" cap="none" spc="5" normalizeH="0" baseline="0" noProof="0" dirty="0">
                <a:ln>
                  <a:noFill/>
                </a:ln>
                <a:solidFill>
                  <a:prstClr val="black"/>
                </a:solidFill>
                <a:effectLst/>
                <a:uLnTx/>
                <a:uFillTx/>
                <a:latin typeface="Lucida Sans"/>
                <a:ea typeface="+mn-ea"/>
                <a:cs typeface="Lucida Sans"/>
              </a:rPr>
              <a:t>as </a:t>
            </a:r>
            <a:r>
              <a:rPr kumimoji="0" sz="1800" b="0" i="0" u="none" strike="noStrike" kern="1200" cap="none" spc="-5" normalizeH="0" baseline="0" noProof="0" dirty="0">
                <a:ln>
                  <a:noFill/>
                </a:ln>
                <a:solidFill>
                  <a:prstClr val="black"/>
                </a:solidFill>
                <a:effectLst/>
                <a:uLnTx/>
                <a:uFillTx/>
                <a:latin typeface="Lucida Sans"/>
                <a:ea typeface="+mn-ea"/>
                <a:cs typeface="Lucida Sans"/>
              </a:rPr>
              <a:t>if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they were </a:t>
            </a:r>
            <a:r>
              <a:rPr kumimoji="0" sz="1800" b="0" i="0" u="none" strike="noStrike" kern="1200" cap="none" spc="0" normalizeH="0" baseline="0" noProof="0" dirty="0">
                <a:ln>
                  <a:noFill/>
                </a:ln>
                <a:solidFill>
                  <a:prstClr val="black"/>
                </a:solidFill>
                <a:effectLst/>
                <a:uLnTx/>
                <a:uFillTx/>
                <a:latin typeface="Lucida Sans"/>
                <a:ea typeface="+mn-ea"/>
                <a:cs typeface="Lucida Sans"/>
              </a:rPr>
              <a:t>fields </a:t>
            </a:r>
            <a:r>
              <a:rPr kumimoji="0" sz="1800" b="0" i="0" u="none" strike="noStrike" kern="1200" cap="none" spc="-5" normalizeH="0" baseline="0" noProof="0" dirty="0">
                <a:ln>
                  <a:noFill/>
                </a:ln>
                <a:solidFill>
                  <a:prstClr val="black"/>
                </a:solidFill>
                <a:effectLst/>
                <a:uLnTx/>
                <a:uFillTx/>
                <a:latin typeface="Lucida Sans"/>
                <a:ea typeface="+mn-ea"/>
                <a:cs typeface="Lucida Sans"/>
              </a:rPr>
              <a:t>on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5" normalizeH="0" baseline="0" noProof="0" dirty="0">
                <a:ln>
                  <a:noFill/>
                </a:ln>
                <a:solidFill>
                  <a:prstClr val="black"/>
                </a:solidFill>
                <a:effectLst/>
                <a:uLnTx/>
                <a:uFillTx/>
                <a:latin typeface="Lucida Sans"/>
                <a:ea typeface="+mn-ea"/>
                <a:cs typeface="Lucida Sans"/>
              </a:rPr>
              <a:t>class.</a:t>
            </a:r>
            <a:r>
              <a:rPr kumimoji="0" sz="1800" b="0" i="0" u="none" strike="noStrike" kern="1200" cap="none" spc="-17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  property 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provide protection </a:t>
            </a:r>
            <a:r>
              <a:rPr kumimoji="0" sz="1800" b="0" i="0" u="none" strike="noStrike" kern="1200" cap="none" spc="-10" normalizeH="0" baseline="0" noProof="0" dirty="0">
                <a:ln>
                  <a:noFill/>
                </a:ln>
                <a:solidFill>
                  <a:prstClr val="black"/>
                </a:solidFill>
                <a:effectLst/>
                <a:uLnTx/>
                <a:uFillTx/>
                <a:latin typeface="Lucida Sans"/>
                <a:ea typeface="+mn-ea"/>
                <a:cs typeface="Lucida Sans"/>
              </a:rPr>
              <a:t>for </a:t>
            </a:r>
            <a:r>
              <a:rPr kumimoji="0" sz="1800" b="0" i="0" u="none" strike="noStrike" kern="1200" cap="none" spc="0" normalizeH="0" baseline="0" noProof="0" dirty="0">
                <a:ln>
                  <a:noFill/>
                </a:ln>
                <a:solidFill>
                  <a:prstClr val="black"/>
                </a:solidFill>
                <a:effectLst/>
                <a:uLnTx/>
                <a:uFillTx/>
                <a:latin typeface="Lucida Sans"/>
                <a:ea typeface="+mn-ea"/>
                <a:cs typeface="Lucida Sans"/>
              </a:rPr>
              <a:t>a class  field </a:t>
            </a:r>
            <a:r>
              <a:rPr kumimoji="0" sz="1800" b="0" i="0" u="none" strike="noStrike" kern="1200" cap="none" spc="5" normalizeH="0" baseline="0" noProof="0" dirty="0">
                <a:ln>
                  <a:noFill/>
                </a:ln>
                <a:solidFill>
                  <a:prstClr val="black"/>
                </a:solidFill>
                <a:effectLst/>
                <a:uLnTx/>
                <a:uFillTx/>
                <a:latin typeface="Lucida Sans"/>
                <a:ea typeface="+mn-ea"/>
                <a:cs typeface="Lucida Sans"/>
              </a:rPr>
              <a:t>to </a:t>
            </a:r>
            <a:r>
              <a:rPr kumimoji="0" sz="1800" b="0" i="0" u="none" strike="noStrike" kern="1200" cap="none" spc="0" normalizeH="0" baseline="0" noProof="0" dirty="0">
                <a:ln>
                  <a:noFill/>
                </a:ln>
                <a:solidFill>
                  <a:prstClr val="black"/>
                </a:solidFill>
                <a:effectLst/>
                <a:uLnTx/>
                <a:uFillTx/>
                <a:latin typeface="Lucida Sans"/>
                <a:ea typeface="+mn-ea"/>
                <a:cs typeface="Lucida Sans"/>
              </a:rPr>
              <a:t>keep it from being changed without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knowledge of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r>
              <a:rPr kumimoji="0" sz="1800" b="0" i="0" u="none" strike="noStrike" kern="1200" cap="none" spc="-5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object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104775" lvl="0" indent="-228600" algn="l" defTabSz="914400" rtl="0" eaLnBrk="1" fontAlgn="auto" latinLnBrk="0" hangingPunct="1">
              <a:lnSpc>
                <a:spcPts val="1939"/>
              </a:lnSpc>
              <a:spcBef>
                <a:spcPts val="1025"/>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1" i="1" u="none" strike="noStrike" kern="1200" cap="none" spc="-10" normalizeH="0" baseline="0" noProof="0" dirty="0">
                <a:ln>
                  <a:noFill/>
                </a:ln>
                <a:solidFill>
                  <a:prstClr val="black"/>
                </a:solidFill>
                <a:effectLst/>
                <a:uLnTx/>
                <a:uFillTx/>
                <a:latin typeface="Lucida Sans"/>
                <a:ea typeface="+mn-ea"/>
                <a:cs typeface="Lucida Sans"/>
              </a:rPr>
              <a:t>get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 </a:t>
            </a:r>
            <a:r>
              <a:rPr kumimoji="0" sz="1800" b="0" i="0" u="none" strike="noStrike" kern="1200" cap="none" spc="0" normalizeH="0" baseline="0" noProof="0" dirty="0">
                <a:ln>
                  <a:noFill/>
                </a:ln>
                <a:solidFill>
                  <a:prstClr val="black"/>
                </a:solidFill>
                <a:effectLst/>
                <a:uLnTx/>
                <a:uFillTx/>
                <a:latin typeface="Lucida Sans"/>
                <a:ea typeface="+mn-ea"/>
                <a:cs typeface="Lucida Sans"/>
              </a:rPr>
              <a:t>defines </a:t>
            </a:r>
            <a:r>
              <a:rPr kumimoji="0" sz="1800" b="0" i="0" u="none" strike="noStrike" kern="1200" cap="none" spc="5" normalizeH="0" baseline="0" noProof="0" dirty="0">
                <a:ln>
                  <a:noFill/>
                </a:ln>
                <a:solidFill>
                  <a:prstClr val="black"/>
                </a:solidFill>
                <a:effectLst/>
                <a:uLnTx/>
                <a:uFillTx/>
                <a:latin typeface="Lucida Sans"/>
                <a:ea typeface="+mn-ea"/>
                <a:cs typeface="Lucida Sans"/>
              </a:rPr>
              <a:t>an </a:t>
            </a:r>
            <a:r>
              <a:rPr kumimoji="0" sz="1800" b="0" i="0" u="none" strike="noStrike" kern="1200" cap="none" spc="0" normalizeH="0" baseline="0" noProof="0" dirty="0">
                <a:ln>
                  <a:noFill/>
                </a:ln>
                <a:solidFill>
                  <a:prstClr val="black"/>
                </a:solidFill>
                <a:effectLst/>
                <a:uLnTx/>
                <a:uFillTx/>
                <a:latin typeface="Lucida Sans"/>
                <a:ea typeface="+mn-ea"/>
                <a:cs typeface="Lucida Sans"/>
              </a:rPr>
              <a:t>accessor </a:t>
            </a:r>
            <a:r>
              <a:rPr kumimoji="0" sz="1800" b="0" i="0" u="none" strike="noStrike" kern="1200" cap="none" spc="-5" normalizeH="0" baseline="0" noProof="0" dirty="0">
                <a:ln>
                  <a:noFill/>
                </a:ln>
                <a:solidFill>
                  <a:prstClr val="black"/>
                </a:solidFill>
                <a:effectLst/>
                <a:uLnTx/>
                <a:uFillTx/>
                <a:latin typeface="Lucida Sans"/>
                <a:ea typeface="+mn-ea"/>
                <a:cs typeface="Lucida Sans"/>
              </a:rPr>
              <a:t>method  </a:t>
            </a:r>
            <a:r>
              <a:rPr kumimoji="0" sz="1800" b="0" i="0" u="none" strike="noStrike" kern="1200" cap="none" spc="0" normalizeH="0" baseline="0" noProof="0" dirty="0">
                <a:ln>
                  <a:noFill/>
                </a:ln>
                <a:solidFill>
                  <a:prstClr val="black"/>
                </a:solidFill>
                <a:effectLst/>
                <a:uLnTx/>
                <a:uFillTx/>
                <a:latin typeface="Lucida Sans"/>
                <a:ea typeface="+mn-ea"/>
                <a:cs typeface="Lucida Sans"/>
              </a:rPr>
              <a:t>in a property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5" normalizeH="0" baseline="0" noProof="0" dirty="0">
                <a:ln>
                  <a:noFill/>
                </a:ln>
                <a:solidFill>
                  <a:prstClr val="black"/>
                </a:solidFill>
                <a:effectLst/>
                <a:uLnTx/>
                <a:uFillTx/>
                <a:latin typeface="Lucida Sans"/>
                <a:ea typeface="+mn-ea"/>
                <a:cs typeface="Lucida Sans"/>
              </a:rPr>
              <a:t>returns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property</a:t>
            </a:r>
            <a:r>
              <a:rPr kumimoji="0" sz="1800" b="0" i="0" u="none" strike="noStrike" kern="1200" cap="none" spc="-10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value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134620" lvl="0" indent="-228600" algn="l" defTabSz="914400" rtl="0" eaLnBrk="1" fontAlgn="auto" latinLnBrk="0" hangingPunct="1">
              <a:lnSpc>
                <a:spcPts val="1939"/>
              </a:lnSpc>
              <a:spcBef>
                <a:spcPts val="1005"/>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1" i="1" u="none" strike="noStrike" kern="1200" cap="none" spc="-5" normalizeH="0" baseline="0" noProof="0" dirty="0">
                <a:ln>
                  <a:noFill/>
                </a:ln>
                <a:solidFill>
                  <a:prstClr val="black"/>
                </a:solidFill>
                <a:effectLst/>
                <a:uLnTx/>
                <a:uFillTx/>
                <a:latin typeface="Lucida Sans"/>
                <a:ea typeface="+mn-ea"/>
                <a:cs typeface="Lucida Sans"/>
              </a:rPr>
              <a:t>set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 </a:t>
            </a:r>
            <a:r>
              <a:rPr kumimoji="0" sz="1800" b="0" i="0" u="none" strike="noStrike" kern="1200" cap="none" spc="0" normalizeH="0" baseline="0" noProof="0" dirty="0">
                <a:ln>
                  <a:noFill/>
                </a:ln>
                <a:solidFill>
                  <a:prstClr val="black"/>
                </a:solidFill>
                <a:effectLst/>
                <a:uLnTx/>
                <a:uFillTx/>
                <a:latin typeface="Lucida Sans"/>
                <a:ea typeface="+mn-ea"/>
                <a:cs typeface="Lucida Sans"/>
              </a:rPr>
              <a:t>defines </a:t>
            </a:r>
            <a:r>
              <a:rPr kumimoji="0" sz="1800" b="0" i="0" u="none" strike="noStrike" kern="1200" cap="none" spc="5" normalizeH="0" baseline="0" noProof="0" dirty="0">
                <a:ln>
                  <a:noFill/>
                </a:ln>
                <a:solidFill>
                  <a:prstClr val="black"/>
                </a:solidFill>
                <a:effectLst/>
                <a:uLnTx/>
                <a:uFillTx/>
                <a:latin typeface="Lucida Sans"/>
                <a:ea typeface="+mn-ea"/>
                <a:cs typeface="Lucida Sans"/>
              </a:rPr>
              <a:t>an </a:t>
            </a:r>
            <a:r>
              <a:rPr kumimoji="0" sz="1800" b="0" i="0" u="none" strike="noStrike" kern="1200" cap="none" spc="0" normalizeH="0" baseline="0" noProof="0" dirty="0">
                <a:ln>
                  <a:noFill/>
                </a:ln>
                <a:solidFill>
                  <a:prstClr val="black"/>
                </a:solidFill>
                <a:effectLst/>
                <a:uLnTx/>
                <a:uFillTx/>
                <a:latin typeface="Lucida Sans"/>
                <a:ea typeface="+mn-ea"/>
                <a:cs typeface="Lucida Sans"/>
              </a:rPr>
              <a:t>accessor</a:t>
            </a:r>
            <a:r>
              <a:rPr kumimoji="0" sz="1800" b="0" i="0" u="none" strike="noStrike" kern="1200" cap="none" spc="-10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method  </a:t>
            </a:r>
            <a:r>
              <a:rPr kumimoji="0" sz="1800" b="0" i="0" u="none" strike="noStrike" kern="1200" cap="none" spc="0" normalizeH="0" baseline="0" noProof="0" dirty="0">
                <a:ln>
                  <a:noFill/>
                </a:ln>
                <a:solidFill>
                  <a:prstClr val="black"/>
                </a:solidFill>
                <a:effectLst/>
                <a:uLnTx/>
                <a:uFillTx/>
                <a:latin typeface="Lucida Sans"/>
                <a:ea typeface="+mn-ea"/>
                <a:cs typeface="Lucida Sans"/>
              </a:rPr>
              <a:t>in a property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assigns a value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property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156210" lvl="0" indent="-228600" algn="l" defTabSz="914400" rtl="0" eaLnBrk="1" fontAlgn="auto" latinLnBrk="0" hangingPunct="1">
              <a:lnSpc>
                <a:spcPct val="90100"/>
              </a:lnSpc>
              <a:spcBef>
                <a:spcPts val="99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set </a:t>
            </a:r>
            <a:r>
              <a:rPr kumimoji="0" sz="1800" b="0" i="0" u="none" strike="noStrike" kern="1200" cap="none" spc="-5" normalizeH="0" baseline="0" noProof="0" dirty="0">
                <a:ln>
                  <a:noFill/>
                </a:ln>
                <a:solidFill>
                  <a:prstClr val="black"/>
                </a:solidFill>
                <a:effectLst/>
                <a:uLnTx/>
                <a:uFillTx/>
                <a:latin typeface="Lucida Sans"/>
                <a:ea typeface="+mn-ea"/>
                <a:cs typeface="Lucida Sans"/>
              </a:rPr>
              <a:t>accessor </a:t>
            </a:r>
            <a:r>
              <a:rPr kumimoji="0" sz="1800" b="0" i="0" u="none" strike="noStrike" kern="1200" cap="none" spc="0" normalizeH="0" baseline="0" noProof="0" dirty="0">
                <a:ln>
                  <a:noFill/>
                </a:ln>
                <a:solidFill>
                  <a:prstClr val="black"/>
                </a:solidFill>
                <a:effectLst/>
                <a:uLnTx/>
                <a:uFillTx/>
                <a:latin typeface="Lucida Sans"/>
                <a:ea typeface="+mn-ea"/>
                <a:cs typeface="Lucida Sans"/>
              </a:rPr>
              <a:t>has access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value</a:t>
            </a:r>
            <a:r>
              <a:rPr kumimoji="0" sz="1800" b="0" i="0" u="none" strike="noStrike" kern="1200" cap="none" spc="-12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client </a:t>
            </a:r>
            <a:r>
              <a:rPr kumimoji="0" sz="1800" b="0" i="0" u="none" strike="noStrike" kern="1200" cap="none" spc="-5" normalizeH="0" baseline="0" noProof="0" dirty="0">
                <a:ln>
                  <a:noFill/>
                </a:ln>
                <a:solidFill>
                  <a:prstClr val="black"/>
                </a:solidFill>
                <a:effectLst/>
                <a:uLnTx/>
                <a:uFillTx/>
                <a:latin typeface="Lucida Sans"/>
                <a:ea typeface="+mn-ea"/>
                <a:cs typeface="Lucida Sans"/>
              </a:rPr>
              <a:t>code </a:t>
            </a:r>
            <a:r>
              <a:rPr kumimoji="0" sz="1800" b="0" i="0" u="none" strike="noStrike" kern="1200" cap="none" spc="0" normalizeH="0" baseline="0" noProof="0" dirty="0">
                <a:ln>
                  <a:noFill/>
                </a:ln>
                <a:solidFill>
                  <a:prstClr val="black"/>
                </a:solidFill>
                <a:effectLst/>
                <a:uLnTx/>
                <a:uFillTx/>
                <a:latin typeface="Lucida Sans"/>
                <a:ea typeface="+mn-ea"/>
                <a:cs typeface="Lucida Sans"/>
              </a:rPr>
              <a:t>is attempting to assign </a:t>
            </a:r>
            <a:r>
              <a:rPr kumimoji="0" sz="1800" b="0" i="0" u="none" strike="noStrike" kern="1200" cap="none" spc="5" normalizeH="0" baseline="0" noProof="0" dirty="0">
                <a:ln>
                  <a:noFill/>
                </a:ln>
                <a:solidFill>
                  <a:prstClr val="black"/>
                </a:solidFill>
                <a:effectLst/>
                <a:uLnTx/>
                <a:uFillTx/>
                <a:latin typeface="Lucida Sans"/>
                <a:ea typeface="+mn-ea"/>
                <a:cs typeface="Lucida Sans"/>
              </a:rPr>
              <a:t>to 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property </a:t>
            </a:r>
            <a:r>
              <a:rPr kumimoji="0" sz="1800" b="0" i="0" u="none" strike="noStrike" kern="1200" cap="none" spc="-5" normalizeH="0" baseline="0" noProof="0" dirty="0">
                <a:ln>
                  <a:noFill/>
                </a:ln>
                <a:solidFill>
                  <a:prstClr val="black"/>
                </a:solidFill>
                <a:effectLst/>
                <a:uLnTx/>
                <a:uFillTx/>
                <a:latin typeface="Lucida Sans"/>
                <a:ea typeface="+mn-ea"/>
                <a:cs typeface="Lucida Sans"/>
              </a:rPr>
              <a:t>by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use of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a:t>
            </a:r>
            <a:r>
              <a:rPr kumimoji="0" sz="1800" b="0" i="0" u="none" strike="noStrike" kern="1200" cap="none" spc="-90" normalizeH="0" baseline="0" noProof="0" dirty="0">
                <a:ln>
                  <a:noFill/>
                </a:ln>
                <a:solidFill>
                  <a:prstClr val="black"/>
                </a:solidFill>
                <a:effectLst/>
                <a:uLnTx/>
                <a:uFillTx/>
                <a:latin typeface="Lucida Sans"/>
                <a:ea typeface="+mn-ea"/>
                <a:cs typeface="Lucida Sans"/>
              </a:rPr>
              <a:t> </a:t>
            </a:r>
            <a:r>
              <a:rPr kumimoji="0" sz="1800" b="1" i="1" u="none" strike="noStrike" kern="1200" cap="none" spc="-15" normalizeH="0" baseline="0" noProof="0" dirty="0">
                <a:ln>
                  <a:noFill/>
                </a:ln>
                <a:solidFill>
                  <a:prstClr val="black"/>
                </a:solidFill>
                <a:effectLst/>
                <a:uLnTx/>
                <a:uFillTx/>
                <a:latin typeface="Lucida Sans"/>
                <a:ea typeface="+mn-ea"/>
                <a:cs typeface="Lucida Sans"/>
              </a:rPr>
              <a:t>value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93980" lvl="0" indent="-228600" algn="l" defTabSz="914400" rtl="0" eaLnBrk="1" fontAlgn="auto" latinLnBrk="0" hangingPunct="1">
              <a:lnSpc>
                <a:spcPts val="1939"/>
              </a:lnSpc>
              <a:spcBef>
                <a:spcPts val="1025"/>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Auto </a:t>
            </a:r>
            <a:r>
              <a:rPr kumimoji="0" sz="1800" b="0" i="0" u="none" strike="noStrike" kern="1200" cap="none" spc="-5" normalizeH="0" baseline="0" noProof="0" dirty="0">
                <a:ln>
                  <a:noFill/>
                </a:ln>
                <a:solidFill>
                  <a:prstClr val="black"/>
                </a:solidFill>
                <a:effectLst/>
                <a:uLnTx/>
                <a:uFillTx/>
                <a:latin typeface="Lucida Sans"/>
                <a:ea typeface="+mn-ea"/>
                <a:cs typeface="Lucida Sans"/>
              </a:rPr>
              <a:t>implemented </a:t>
            </a:r>
            <a:r>
              <a:rPr kumimoji="0" sz="1800" b="0" i="0" u="none" strike="noStrike" kern="1200" cap="none" spc="0" normalizeH="0" baseline="0" noProof="0" dirty="0">
                <a:ln>
                  <a:noFill/>
                </a:ln>
                <a:solidFill>
                  <a:prstClr val="black"/>
                </a:solidFill>
                <a:effectLst/>
                <a:uLnTx/>
                <a:uFillTx/>
                <a:latin typeface="Lucida Sans"/>
                <a:ea typeface="+mn-ea"/>
                <a:cs typeface="Lucida Sans"/>
              </a:rPr>
              <a:t>properties </a:t>
            </a:r>
            <a:r>
              <a:rPr kumimoji="0" sz="1800" b="1" i="1" u="none" strike="noStrike" kern="1200" cap="none" spc="-15" normalizeH="0" baseline="0" noProof="0" dirty="0">
                <a:ln>
                  <a:noFill/>
                </a:ln>
                <a:solidFill>
                  <a:prstClr val="black"/>
                </a:solidFill>
                <a:effectLst/>
                <a:uLnTx/>
                <a:uFillTx/>
                <a:latin typeface="Lucida Sans"/>
                <a:ea typeface="+mn-ea"/>
                <a:cs typeface="Lucida Sans"/>
              </a:rPr>
              <a:t>{get; </a:t>
            </a:r>
            <a:r>
              <a:rPr kumimoji="0" sz="1800" b="1" i="1" u="none" strike="noStrike" kern="1200" cap="none" spc="-5" normalizeH="0" baseline="0" noProof="0" dirty="0">
                <a:ln>
                  <a:noFill/>
                </a:ln>
                <a:solidFill>
                  <a:prstClr val="black"/>
                </a:solidFill>
                <a:effectLst/>
                <a:uLnTx/>
                <a:uFillTx/>
                <a:latin typeface="Lucida Sans"/>
                <a:ea typeface="+mn-ea"/>
                <a:cs typeface="Lucida Sans"/>
              </a:rPr>
              <a:t>set;}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a:t>
            </a:r>
            <a:r>
              <a:rPr kumimoji="0" sz="1800" b="0" i="0" u="none" strike="noStrike" kern="1200" cap="none" spc="0" normalizeH="0" baseline="0" noProof="0" dirty="0">
                <a:ln>
                  <a:noFill/>
                </a:ln>
                <a:solidFill>
                  <a:prstClr val="black"/>
                </a:solidFill>
                <a:effectLst/>
                <a:uLnTx/>
                <a:uFillTx/>
                <a:latin typeface="Lucida Sans"/>
                <a:ea typeface="+mn-ea"/>
                <a:cs typeface="Lucida Sans"/>
              </a:rPr>
              <a:t>used when accessors perform no other  operation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than </a:t>
            </a:r>
            <a:r>
              <a:rPr kumimoji="0" sz="1800" b="0" i="0" u="none" strike="noStrike" kern="1200" cap="none" spc="0" normalizeH="0" baseline="0" noProof="0" dirty="0">
                <a:ln>
                  <a:noFill/>
                </a:ln>
                <a:solidFill>
                  <a:prstClr val="black"/>
                </a:solidFill>
                <a:effectLst/>
                <a:uLnTx/>
                <a:uFillTx/>
                <a:latin typeface="Lucida Sans"/>
                <a:ea typeface="+mn-ea"/>
                <a:cs typeface="Lucida Sans"/>
              </a:rPr>
              <a:t>setting </a:t>
            </a:r>
            <a:r>
              <a:rPr kumimoji="0" sz="1800" b="0" i="0" u="none" strike="noStrike" kern="1200" cap="none" spc="-5" normalizeH="0" baseline="0" noProof="0" dirty="0">
                <a:ln>
                  <a:noFill/>
                </a:ln>
                <a:solidFill>
                  <a:prstClr val="black"/>
                </a:solidFill>
                <a:effectLst/>
                <a:uLnTx/>
                <a:uFillTx/>
                <a:latin typeface="Lucida Sans"/>
                <a:ea typeface="+mn-ea"/>
                <a:cs typeface="Lucida Sans"/>
              </a:rPr>
              <a:t>or </a:t>
            </a:r>
            <a:r>
              <a:rPr kumimoji="0" sz="1800" b="0" i="0" u="none" strike="noStrike" kern="1200" cap="none" spc="0" normalizeH="0" baseline="0" noProof="0" dirty="0">
                <a:ln>
                  <a:noFill/>
                </a:ln>
                <a:solidFill>
                  <a:prstClr val="black"/>
                </a:solidFill>
                <a:effectLst/>
                <a:uLnTx/>
                <a:uFillTx/>
                <a:latin typeface="Lucida Sans"/>
                <a:ea typeface="+mn-ea"/>
                <a:cs typeface="Lucida Sans"/>
              </a:rPr>
              <a:t>retrieving a value</a:t>
            </a:r>
            <a:r>
              <a:rPr kumimoji="0" sz="1800" b="0" i="0" u="none" strike="noStrike" kern="1200" cap="none" spc="-16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  a </a:t>
            </a:r>
            <a:r>
              <a:rPr kumimoji="0" sz="1800" b="0" i="0" u="none" strike="noStrike" kern="1200" cap="none" spc="5" normalizeH="0" baseline="0" noProof="0" dirty="0">
                <a:ln>
                  <a:noFill/>
                </a:ln>
                <a:solidFill>
                  <a:prstClr val="black"/>
                </a:solidFill>
                <a:effectLst/>
                <a:uLnTx/>
                <a:uFillTx/>
                <a:latin typeface="Lucida Sans"/>
                <a:ea typeface="+mn-ea"/>
                <a:cs typeface="Lucida Sans"/>
              </a:rPr>
              <a:t>private </a:t>
            </a:r>
            <a:r>
              <a:rPr kumimoji="0" sz="1800" b="0" i="0" u="none" strike="noStrike" kern="1200" cap="none" spc="0" normalizeH="0" baseline="0" noProof="0" dirty="0">
                <a:ln>
                  <a:noFill/>
                </a:ln>
                <a:solidFill>
                  <a:prstClr val="black"/>
                </a:solidFill>
                <a:effectLst/>
                <a:uLnTx/>
                <a:uFillTx/>
                <a:latin typeface="Lucida Sans"/>
                <a:ea typeface="+mn-ea"/>
                <a:cs typeface="Lucida Sans"/>
              </a:rPr>
              <a:t>backing</a:t>
            </a:r>
            <a:r>
              <a:rPr kumimoji="0" sz="1800" b="0" i="0" u="none" strike="noStrike" kern="1200" cap="none" spc="-4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field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92656"/>
            <a:ext cx="2739390" cy="1551305"/>
          </a:xfrm>
          <a:prstGeom prst="rect">
            <a:avLst/>
          </a:prstGeom>
        </p:spPr>
        <p:txBody>
          <a:bodyPr vert="horz" wrap="square" lIns="0" tIns="119380" rIns="0" bIns="0" rtlCol="0">
            <a:spAutoFit/>
          </a:bodyPr>
          <a:lstStyle/>
          <a:p>
            <a:pPr marL="12700" marR="0" lvl="0" indent="0" algn="l" defTabSz="914400" rtl="0" eaLnBrk="1" fontAlgn="auto" latinLnBrk="0" hangingPunct="1">
              <a:lnSpc>
                <a:spcPct val="100000"/>
              </a:lnSpc>
              <a:spcBef>
                <a:spcPts val="940"/>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public class</a:t>
            </a:r>
            <a:r>
              <a:rPr kumimoji="0" sz="1300" b="0" i="0" u="none" strike="noStrike" kern="1200" cap="none" spc="-10"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srgbClr val="2B91AE"/>
                </a:solidFill>
                <a:effectLst/>
                <a:uLnTx/>
                <a:uFillTx/>
                <a:latin typeface="Consolas"/>
                <a:ea typeface="+mn-ea"/>
                <a:cs typeface="Consolas"/>
              </a:rPr>
              <a:t>MyClass</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5080" lvl="0" indent="0" algn="l" defTabSz="914400" rtl="0" eaLnBrk="1" fontAlgn="auto" latinLnBrk="0" hangingPunct="1">
              <a:lnSpc>
                <a:spcPct val="154000"/>
              </a:lnSpc>
              <a:spcBef>
                <a:spcPts val="10"/>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private string</a:t>
            </a:r>
            <a:r>
              <a:rPr kumimoji="0" sz="1300" b="0" i="0" u="none" strike="noStrike" kern="1200" cap="none" spc="-60"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_firstName;  </a:t>
            </a:r>
            <a:r>
              <a:rPr kumimoji="0" sz="1300" b="0" i="0" u="none" strike="noStrike" kern="1200" cap="none" spc="-5" normalizeH="0" baseline="0" noProof="0" dirty="0">
                <a:ln>
                  <a:noFill/>
                </a:ln>
                <a:solidFill>
                  <a:srgbClr val="0000FF"/>
                </a:solidFill>
                <a:effectLst/>
                <a:uLnTx/>
                <a:uFillTx/>
                <a:latin typeface="Consolas"/>
                <a:ea typeface="+mn-ea"/>
                <a:cs typeface="Consolas"/>
              </a:rPr>
              <a:t>public string</a:t>
            </a:r>
            <a:r>
              <a:rPr kumimoji="0" sz="1300" b="0" i="0" u="none" strike="noStrike" kern="1200" cap="none" spc="-25"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FirstName</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6898005" y="3127374"/>
            <a:ext cx="297180"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0" normalizeH="0" baseline="0" noProof="0" dirty="0">
                <a:ln>
                  <a:noFill/>
                </a:ln>
                <a:solidFill>
                  <a:srgbClr val="0000FF"/>
                </a:solidFill>
                <a:effectLst/>
                <a:uLnTx/>
                <a:uFillTx/>
                <a:latin typeface="Consolas"/>
                <a:ea typeface="+mn-ea"/>
                <a:cs typeface="Consolas"/>
              </a:rPr>
              <a:t>g</a:t>
            </a:r>
            <a:r>
              <a:rPr kumimoji="0" sz="1300" b="0" i="0" u="none" strike="noStrike" kern="1200" cap="none" spc="-10" normalizeH="0" baseline="0" noProof="0" dirty="0">
                <a:ln>
                  <a:noFill/>
                </a:ln>
                <a:solidFill>
                  <a:srgbClr val="0000FF"/>
                </a:solidFill>
                <a:effectLst/>
                <a:uLnTx/>
                <a:uFillTx/>
                <a:latin typeface="Consolas"/>
                <a:ea typeface="+mn-ea"/>
                <a:cs typeface="Consolas"/>
              </a:rPr>
              <a:t>e</a:t>
            </a:r>
            <a:r>
              <a:rPr kumimoji="0" sz="1300" b="0" i="0" u="none" strike="noStrike" kern="1200" cap="none" spc="-5" normalizeH="0" baseline="0" noProof="0" dirty="0">
                <a:ln>
                  <a:noFill/>
                </a:ln>
                <a:solidFill>
                  <a:srgbClr val="0000FF"/>
                </a:solidFill>
                <a:effectLst/>
                <a:uLnTx/>
                <a:uFillTx/>
                <a:latin typeface="Consolas"/>
                <a:ea typeface="+mn-ea"/>
                <a:cs typeface="Consolas"/>
              </a:rPr>
              <a:t>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898005" y="3432175"/>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txBox="1"/>
          <p:nvPr/>
        </p:nvSpPr>
        <p:spPr>
          <a:xfrm>
            <a:off x="7260717" y="3737228"/>
            <a:ext cx="165417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return</a:t>
            </a:r>
            <a:r>
              <a:rPr kumimoji="0" sz="1300" b="0" i="0" u="none" strike="noStrike" kern="1200" cap="none" spc="-65"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_firstName;</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object 8"/>
          <p:cNvSpPr txBox="1"/>
          <p:nvPr/>
        </p:nvSpPr>
        <p:spPr>
          <a:xfrm>
            <a:off x="6898005" y="4043553"/>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9" name="object 9"/>
          <p:cNvSpPr txBox="1"/>
          <p:nvPr/>
        </p:nvSpPr>
        <p:spPr>
          <a:xfrm>
            <a:off x="6898005" y="4348353"/>
            <a:ext cx="297180"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0" normalizeH="0" baseline="0" noProof="0" dirty="0">
                <a:ln>
                  <a:noFill/>
                </a:ln>
                <a:solidFill>
                  <a:srgbClr val="0000FF"/>
                </a:solidFill>
                <a:effectLst/>
                <a:uLnTx/>
                <a:uFillTx/>
                <a:latin typeface="Consolas"/>
                <a:ea typeface="+mn-ea"/>
                <a:cs typeface="Consolas"/>
              </a:rPr>
              <a:t>s</a:t>
            </a:r>
            <a:r>
              <a:rPr kumimoji="0" sz="1300" b="0" i="0" u="none" strike="noStrike" kern="1200" cap="none" spc="-10" normalizeH="0" baseline="0" noProof="0" dirty="0">
                <a:ln>
                  <a:noFill/>
                </a:ln>
                <a:solidFill>
                  <a:srgbClr val="0000FF"/>
                </a:solidFill>
                <a:effectLst/>
                <a:uLnTx/>
                <a:uFillTx/>
                <a:latin typeface="Consolas"/>
                <a:ea typeface="+mn-ea"/>
                <a:cs typeface="Consolas"/>
              </a:rPr>
              <a:t>e</a:t>
            </a:r>
            <a:r>
              <a:rPr kumimoji="0" sz="1300" b="0" i="0" u="none" strike="noStrike" kern="1200" cap="none" spc="-5" normalizeH="0" baseline="0" noProof="0" dirty="0">
                <a:ln>
                  <a:noFill/>
                </a:ln>
                <a:solidFill>
                  <a:srgbClr val="0000FF"/>
                </a:solidFill>
                <a:effectLst/>
                <a:uLnTx/>
                <a:uFillTx/>
                <a:latin typeface="Consolas"/>
                <a:ea typeface="+mn-ea"/>
                <a:cs typeface="Consolas"/>
              </a:rPr>
              <a:t>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10" name="object 10"/>
          <p:cNvSpPr txBox="1"/>
          <p:nvPr/>
        </p:nvSpPr>
        <p:spPr>
          <a:xfrm>
            <a:off x="6898005" y="4653153"/>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11" name="object 11"/>
          <p:cNvSpPr txBox="1"/>
          <p:nvPr/>
        </p:nvSpPr>
        <p:spPr>
          <a:xfrm>
            <a:off x="7260717" y="4959858"/>
            <a:ext cx="1743710"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_firstName =</a:t>
            </a:r>
            <a:r>
              <a:rPr kumimoji="0" sz="1300" b="0" i="0" u="none" strike="noStrike" kern="1200" cap="none" spc="-7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value;</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12" name="object 12"/>
          <p:cNvSpPr txBox="1"/>
          <p:nvPr/>
        </p:nvSpPr>
        <p:spPr>
          <a:xfrm>
            <a:off x="6989444" y="5264658"/>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13" name="object 13"/>
          <p:cNvSpPr txBox="1"/>
          <p:nvPr/>
        </p:nvSpPr>
        <p:spPr>
          <a:xfrm>
            <a:off x="6536817" y="5569407"/>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14" name="object 14"/>
          <p:cNvSpPr txBox="1"/>
          <p:nvPr/>
        </p:nvSpPr>
        <p:spPr>
          <a:xfrm>
            <a:off x="6536817" y="5875731"/>
            <a:ext cx="3281679"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public string </a:t>
            </a:r>
            <a:r>
              <a:rPr kumimoji="0" sz="1300" b="0" i="0" u="none" strike="noStrike" kern="1200" cap="none" spc="-5" normalizeH="0" baseline="0" noProof="0" dirty="0">
                <a:ln>
                  <a:noFill/>
                </a:ln>
                <a:solidFill>
                  <a:prstClr val="black"/>
                </a:solidFill>
                <a:effectLst/>
                <a:uLnTx/>
                <a:uFillTx/>
                <a:latin typeface="Consolas"/>
                <a:ea typeface="+mn-ea"/>
                <a:cs typeface="Consolas"/>
              </a:rPr>
              <a:t>LastName { </a:t>
            </a:r>
            <a:r>
              <a:rPr kumimoji="0" sz="1300" b="0" i="0" u="none" strike="noStrike" kern="1200" cap="none" spc="-5" normalizeH="0" baseline="0" noProof="0" dirty="0">
                <a:ln>
                  <a:noFill/>
                </a:ln>
                <a:solidFill>
                  <a:srgbClr val="0000FF"/>
                </a:solidFill>
                <a:effectLst/>
                <a:uLnTx/>
                <a:uFillTx/>
                <a:latin typeface="Consolas"/>
                <a:ea typeface="+mn-ea"/>
                <a:cs typeface="Consolas"/>
              </a:rPr>
              <a:t>get</a:t>
            </a:r>
            <a:r>
              <a:rPr kumimoji="0" sz="1300" b="0" i="0" u="none" strike="noStrike" kern="1200" cap="none" spc="-5" normalizeH="0" baseline="0" noProof="0" dirty="0">
                <a:ln>
                  <a:noFill/>
                </a:ln>
                <a:solidFill>
                  <a:prstClr val="black"/>
                </a:solidFill>
                <a:effectLst/>
                <a:uLnTx/>
                <a:uFillTx/>
                <a:latin typeface="Consolas"/>
                <a:ea typeface="+mn-ea"/>
                <a:cs typeface="Consolas"/>
              </a:rPr>
              <a:t>; </a:t>
            </a:r>
            <a:r>
              <a:rPr kumimoji="0" sz="1300" b="0" i="0" u="none" strike="noStrike" kern="1200" cap="none" spc="-10" normalizeH="0" baseline="0" noProof="0" dirty="0">
                <a:ln>
                  <a:noFill/>
                </a:ln>
                <a:solidFill>
                  <a:srgbClr val="0000FF"/>
                </a:solidFill>
                <a:effectLst/>
                <a:uLnTx/>
                <a:uFillTx/>
                <a:latin typeface="Consolas"/>
                <a:ea typeface="+mn-ea"/>
                <a:cs typeface="Consolas"/>
              </a:rPr>
              <a:t>set</a:t>
            </a:r>
            <a:r>
              <a:rPr kumimoji="0" sz="1300" b="0" i="0" u="none" strike="noStrike" kern="1200" cap="none" spc="-10" normalizeH="0" baseline="0" noProof="0" dirty="0">
                <a:ln>
                  <a:noFill/>
                </a:ln>
                <a:solidFill>
                  <a:prstClr val="black"/>
                </a:solidFill>
                <a:effectLst/>
                <a:uLnTx/>
                <a:uFillTx/>
                <a:latin typeface="Consolas"/>
                <a:ea typeface="+mn-ea"/>
                <a:cs typeface="Consolas"/>
              </a:rPr>
              <a:t>;</a:t>
            </a:r>
            <a:r>
              <a:rPr kumimoji="0" sz="1300" b="0" i="0" u="none" strike="noStrike" kern="1200" cap="none" spc="-30"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15" name="object 15"/>
          <p:cNvSpPr txBox="1"/>
          <p:nvPr/>
        </p:nvSpPr>
        <p:spPr>
          <a:xfrm>
            <a:off x="6175628" y="6182359"/>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7023734" cy="696595"/>
          </a:xfrm>
          <a:prstGeom prst="rect">
            <a:avLst/>
          </a:prstGeom>
        </p:spPr>
        <p:txBody>
          <a:bodyPr vert="horz" wrap="square" lIns="0" tIns="12700" rIns="0" bIns="0" rtlCol="0">
            <a:spAutoFit/>
          </a:bodyPr>
          <a:lstStyle/>
          <a:p>
            <a:pPr marL="12700">
              <a:lnSpc>
                <a:spcPct val="100000"/>
              </a:lnSpc>
              <a:spcBef>
                <a:spcPts val="100"/>
              </a:spcBef>
            </a:pPr>
            <a:r>
              <a:rPr dirty="0"/>
              <a:t>Class members -</a:t>
            </a:r>
            <a:r>
              <a:rPr spc="-125" dirty="0"/>
              <a:t> </a:t>
            </a:r>
            <a:r>
              <a:rPr spc="-5" dirty="0"/>
              <a:t>Methods</a:t>
            </a:r>
          </a:p>
        </p:txBody>
      </p:sp>
      <p:sp>
        <p:nvSpPr>
          <p:cNvPr id="3" name="object 3"/>
          <p:cNvSpPr txBox="1"/>
          <p:nvPr/>
        </p:nvSpPr>
        <p:spPr>
          <a:xfrm>
            <a:off x="574040" y="1497837"/>
            <a:ext cx="5144135" cy="2014855"/>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Can exist </a:t>
            </a:r>
            <a:r>
              <a:rPr kumimoji="0" sz="1800" b="0" i="0" u="none" strike="noStrike" kern="1200" cap="none" spc="-5" normalizeH="0" baseline="0" noProof="0" dirty="0">
                <a:ln>
                  <a:noFill/>
                </a:ln>
                <a:solidFill>
                  <a:prstClr val="black"/>
                </a:solidFill>
                <a:effectLst/>
                <a:uLnTx/>
                <a:uFillTx/>
                <a:latin typeface="Lucida Sans"/>
                <a:ea typeface="+mn-ea"/>
                <a:cs typeface="Lucida Sans"/>
              </a:rPr>
              <a:t>only </a:t>
            </a:r>
            <a:r>
              <a:rPr kumimoji="0" sz="1800" b="0" i="0" u="none" strike="noStrike" kern="1200" cap="none" spc="0" normalizeH="0" baseline="0" noProof="0" dirty="0">
                <a:ln>
                  <a:noFill/>
                </a:ln>
                <a:solidFill>
                  <a:prstClr val="black"/>
                </a:solidFill>
                <a:effectLst/>
                <a:uLnTx/>
                <a:uFillTx/>
                <a:latin typeface="Lucida Sans"/>
                <a:ea typeface="+mn-ea"/>
                <a:cs typeface="Lucida Sans"/>
              </a:rPr>
              <a:t>within</a:t>
            </a:r>
            <a:r>
              <a:rPr kumimoji="0" sz="1800" b="0" i="0" u="none" strike="noStrike" kern="1200" cap="none" spc="-6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classes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Can accept</a:t>
            </a:r>
            <a:r>
              <a:rPr kumimoji="0" sz="1800" b="0" i="0" u="none" strike="noStrike" kern="1200" cap="none" spc="-3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arguments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Can return</a:t>
            </a:r>
            <a:r>
              <a:rPr kumimoji="0" sz="1800" b="0" i="0" u="none" strike="noStrike" kern="1200" cap="none" spc="-5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values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5080" lvl="0" indent="-228600" algn="l" defTabSz="914400" rtl="0" eaLnBrk="1" fontAlgn="auto" latinLnBrk="0" hangingPunct="1">
              <a:lnSpc>
                <a:spcPts val="1939"/>
              </a:lnSpc>
              <a:spcBef>
                <a:spcPts val="104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Method </a:t>
            </a:r>
            <a:r>
              <a:rPr kumimoji="0" sz="1800" b="0" i="0" u="none" strike="noStrike" kern="1200" cap="none" spc="-5" normalizeH="0" baseline="0" noProof="0" dirty="0">
                <a:ln>
                  <a:noFill/>
                </a:ln>
                <a:solidFill>
                  <a:prstClr val="black"/>
                </a:solidFill>
                <a:effectLst/>
                <a:uLnTx/>
                <a:uFillTx/>
                <a:latin typeface="Lucida Sans"/>
                <a:ea typeface="+mn-ea"/>
                <a:cs typeface="Lucida Sans"/>
              </a:rPr>
              <a:t>overloading </a:t>
            </a:r>
            <a:r>
              <a:rPr kumimoji="0" sz="1800" b="0" i="0" u="none" strike="noStrike" kern="1200" cap="none" spc="0" normalizeH="0" baseline="0" noProof="0" dirty="0">
                <a:ln>
                  <a:noFill/>
                </a:ln>
                <a:solidFill>
                  <a:prstClr val="black"/>
                </a:solidFill>
                <a:effectLst/>
                <a:uLnTx/>
                <a:uFillTx/>
                <a:latin typeface="Lucida Sans"/>
                <a:ea typeface="+mn-ea"/>
                <a:cs typeface="Lucida Sans"/>
              </a:rPr>
              <a:t>– multiple methods can  exist </a:t>
            </a:r>
            <a:r>
              <a:rPr kumimoji="0" sz="1800" b="0" i="0" u="none" strike="noStrike" kern="1200" cap="none" spc="-10" normalizeH="0" baseline="0" noProof="0" dirty="0">
                <a:ln>
                  <a:noFill/>
                </a:ln>
                <a:solidFill>
                  <a:prstClr val="black"/>
                </a:solidFill>
                <a:effectLst/>
                <a:uLnTx/>
                <a:uFillTx/>
                <a:latin typeface="Lucida Sans"/>
                <a:ea typeface="+mn-ea"/>
                <a:cs typeface="Lucida Sans"/>
              </a:rPr>
              <a:t>for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same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but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they </a:t>
            </a:r>
            <a:r>
              <a:rPr kumimoji="0" sz="1800" b="0" i="0" u="none" strike="noStrike" kern="1200" cap="none" spc="-10" normalizeH="0" baseline="0" noProof="0" dirty="0">
                <a:ln>
                  <a:noFill/>
                </a:ln>
                <a:solidFill>
                  <a:prstClr val="black"/>
                </a:solidFill>
                <a:effectLst/>
                <a:uLnTx/>
                <a:uFillTx/>
                <a:latin typeface="Lucida Sans"/>
                <a:ea typeface="+mn-ea"/>
                <a:cs typeface="Lucida Sans"/>
              </a:rPr>
              <a:t>must </a:t>
            </a:r>
            <a:r>
              <a:rPr kumimoji="0" sz="1800" b="0" i="0" u="none" strike="noStrike" kern="1200" cap="none" spc="5" normalizeH="0" baseline="0" noProof="0" dirty="0">
                <a:ln>
                  <a:noFill/>
                </a:ln>
                <a:solidFill>
                  <a:prstClr val="black"/>
                </a:solidFill>
                <a:effectLst/>
                <a:uLnTx/>
                <a:uFillTx/>
                <a:latin typeface="Lucida Sans"/>
                <a:ea typeface="+mn-ea"/>
                <a:cs typeface="Lucida Sans"/>
              </a:rPr>
              <a:t>take  </a:t>
            </a:r>
            <a:r>
              <a:rPr kumimoji="0" sz="1800" b="0" i="0" u="none" strike="noStrike" kern="1200" cap="none" spc="0" normalizeH="0" baseline="0" noProof="0" dirty="0">
                <a:ln>
                  <a:noFill/>
                </a:ln>
                <a:solidFill>
                  <a:prstClr val="black"/>
                </a:solidFill>
                <a:effectLst/>
                <a:uLnTx/>
                <a:uFillTx/>
                <a:latin typeface="Lucida Sans"/>
                <a:ea typeface="+mn-ea"/>
                <a:cs typeface="Lucida Sans"/>
              </a:rPr>
              <a:t>different </a:t>
            </a:r>
            <a:r>
              <a:rPr kumimoji="0" sz="1800" b="0" i="0" u="none" strike="noStrike" kern="1200" cap="none" spc="-5" normalizeH="0" baseline="0" noProof="0" dirty="0">
                <a:ln>
                  <a:noFill/>
                </a:ln>
                <a:solidFill>
                  <a:prstClr val="black"/>
                </a:solidFill>
                <a:effectLst/>
                <a:uLnTx/>
                <a:uFillTx/>
                <a:latin typeface="Lucida Sans"/>
                <a:ea typeface="+mn-ea"/>
                <a:cs typeface="Lucida Sans"/>
              </a:rPr>
              <a:t>arguments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4287520" cy="4142740"/>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long </a:t>
            </a:r>
            <a:r>
              <a:rPr kumimoji="0" sz="1800" b="0" i="0" u="none" strike="noStrike" kern="1200" cap="none" spc="-5" normalizeH="0" baseline="0" noProof="0" dirty="0">
                <a:ln>
                  <a:noFill/>
                </a:ln>
                <a:solidFill>
                  <a:prstClr val="black"/>
                </a:solidFill>
                <a:effectLst/>
                <a:uLnTx/>
                <a:uFillTx/>
                <a:latin typeface="Consolas"/>
                <a:ea typeface="+mn-ea"/>
                <a:cs typeface="Consolas"/>
              </a:rPr>
              <a:t>Add(</a:t>
            </a:r>
            <a:r>
              <a:rPr kumimoji="0" sz="1800" b="0" i="0" u="none" strike="noStrike" kern="1200" cap="none" spc="-5" normalizeH="0" baseline="0" noProof="0" dirty="0">
                <a:ln>
                  <a:noFill/>
                </a:ln>
                <a:solidFill>
                  <a:srgbClr val="0000FF"/>
                </a:solidFill>
                <a:effectLst/>
                <a:uLnTx/>
                <a:uFillTx/>
                <a:latin typeface="Consolas"/>
                <a:ea typeface="+mn-ea"/>
                <a:cs typeface="Consolas"/>
              </a:rPr>
              <a:t>int </a:t>
            </a:r>
            <a:r>
              <a:rPr kumimoji="0" sz="1800" b="0" i="0" u="none" strike="noStrike" kern="1200" cap="none" spc="-5" normalizeH="0" baseline="0" noProof="0" dirty="0">
                <a:ln>
                  <a:noFill/>
                </a:ln>
                <a:solidFill>
                  <a:prstClr val="black"/>
                </a:solidFill>
                <a:effectLst/>
                <a:uLnTx/>
                <a:uFillTx/>
                <a:latin typeface="Consolas"/>
                <a:ea typeface="+mn-ea"/>
                <a:cs typeface="Consolas"/>
              </a:rPr>
              <a:t>a, </a:t>
            </a:r>
            <a:r>
              <a:rPr kumimoji="0" sz="1800" b="0" i="0" u="none" strike="noStrike" kern="1200" cap="none" spc="-5" normalizeH="0" baseline="0" noProof="0" dirty="0">
                <a:ln>
                  <a:noFill/>
                </a:ln>
                <a:solidFill>
                  <a:srgbClr val="0000FF"/>
                </a:solidFill>
                <a:effectLst/>
                <a:uLnTx/>
                <a:uFillTx/>
                <a:latin typeface="Consolas"/>
                <a:ea typeface="+mn-ea"/>
                <a:cs typeface="Consolas"/>
              </a:rPr>
              <a:t>int</a:t>
            </a:r>
            <a:r>
              <a:rPr kumimoji="0" sz="1800" b="0" i="0" u="none" strike="noStrike" kern="1200" cap="none" spc="-55" normalizeH="0" baseline="0" noProof="0" dirty="0">
                <a:ln>
                  <a:noFill/>
                </a:ln>
                <a:solidFill>
                  <a:srgbClr val="0000FF"/>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b)</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long </a:t>
            </a:r>
            <a:r>
              <a:rPr kumimoji="0" sz="1800" b="0" i="0" u="none" strike="noStrike" kern="1200" cap="none" spc="-5" normalizeH="0" baseline="0" noProof="0" dirty="0">
                <a:ln>
                  <a:noFill/>
                </a:ln>
                <a:solidFill>
                  <a:prstClr val="black"/>
                </a:solidFill>
                <a:effectLst/>
                <a:uLnTx/>
                <a:uFillTx/>
                <a:latin typeface="Consolas"/>
                <a:ea typeface="+mn-ea"/>
                <a:cs typeface="Consolas"/>
              </a:rPr>
              <a:t>result </a:t>
            </a:r>
            <a:r>
              <a:rPr kumimoji="0" sz="1800" b="0" i="0" u="none" strike="noStrike" kern="1200" cap="none" spc="0" normalizeH="0" baseline="0" noProof="0" dirty="0">
                <a:ln>
                  <a:noFill/>
                </a:ln>
                <a:solidFill>
                  <a:prstClr val="black"/>
                </a:solidFill>
                <a:effectLst/>
                <a:uLnTx/>
                <a:uFillTx/>
                <a:latin typeface="Consolas"/>
                <a:ea typeface="+mn-ea"/>
                <a:cs typeface="Consolas"/>
              </a:rPr>
              <a:t>= a +</a:t>
            </a:r>
            <a:r>
              <a:rPr kumimoji="0" sz="1800" b="0" i="0" u="none" strike="noStrike" kern="1200" cap="none" spc="-5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b;</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return</a:t>
            </a:r>
            <a:r>
              <a:rPr kumimoji="0" sz="1800" b="0" i="0" u="none" strike="noStrike" kern="1200" cap="none" spc="-15"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result;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void </a:t>
            </a:r>
            <a:r>
              <a:rPr kumimoji="0" sz="1800" b="0" i="0" u="none" strike="noStrike" kern="1200" cap="none" spc="-10" normalizeH="0" baseline="0" noProof="0" dirty="0">
                <a:ln>
                  <a:noFill/>
                </a:ln>
                <a:solidFill>
                  <a:prstClr val="black"/>
                </a:solidFill>
                <a:effectLst/>
                <a:uLnTx/>
                <a:uFillTx/>
                <a:latin typeface="Consolas"/>
                <a:ea typeface="+mn-ea"/>
                <a:cs typeface="Consolas"/>
              </a:rPr>
              <a:t>PrintSum(</a:t>
            </a:r>
            <a:r>
              <a:rPr kumimoji="0" sz="1800" b="0" i="0" u="none" strike="noStrike" kern="1200" cap="none" spc="-10" normalizeH="0" baseline="0" noProof="0" dirty="0">
                <a:ln>
                  <a:noFill/>
                </a:ln>
                <a:solidFill>
                  <a:srgbClr val="0000FF"/>
                </a:solidFill>
                <a:effectLst/>
                <a:uLnTx/>
                <a:uFillTx/>
                <a:latin typeface="Consolas"/>
                <a:ea typeface="+mn-ea"/>
                <a:cs typeface="Consolas"/>
              </a:rPr>
              <a:t>int </a:t>
            </a:r>
            <a:r>
              <a:rPr kumimoji="0" sz="1800" b="0" i="0" u="none" strike="noStrike" kern="1200" cap="none" spc="-5" normalizeH="0" baseline="0" noProof="0" dirty="0">
                <a:ln>
                  <a:noFill/>
                </a:ln>
                <a:solidFill>
                  <a:prstClr val="black"/>
                </a:solidFill>
                <a:effectLst/>
                <a:uLnTx/>
                <a:uFillTx/>
                <a:latin typeface="Consolas"/>
                <a:ea typeface="+mn-ea"/>
                <a:cs typeface="Consolas"/>
              </a:rPr>
              <a:t>a, </a:t>
            </a:r>
            <a:r>
              <a:rPr kumimoji="0" sz="1800" b="0" i="0" u="none" strike="noStrike" kern="1200" cap="none" spc="-5" normalizeH="0" baseline="0" noProof="0" dirty="0">
                <a:ln>
                  <a:noFill/>
                </a:ln>
                <a:solidFill>
                  <a:srgbClr val="0000FF"/>
                </a:solidFill>
                <a:effectLst/>
                <a:uLnTx/>
                <a:uFillTx/>
                <a:latin typeface="Consolas"/>
                <a:ea typeface="+mn-ea"/>
                <a:cs typeface="Consolas"/>
              </a:rPr>
              <a:t>int</a:t>
            </a:r>
            <a:r>
              <a:rPr kumimoji="0" sz="1800" b="0" i="0" u="none" strike="noStrike" kern="1200" cap="none" spc="-20" normalizeH="0" baseline="0" noProof="0" dirty="0">
                <a:ln>
                  <a:noFill/>
                </a:ln>
                <a:solidFill>
                  <a:srgbClr val="0000FF"/>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b)</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506095" lvl="0" indent="0" algn="l" defTabSz="914400" rtl="0" eaLnBrk="1" fontAlgn="auto" latinLnBrk="0" hangingPunct="1">
              <a:lnSpc>
                <a:spcPts val="2940"/>
              </a:lnSpc>
              <a:spcBef>
                <a:spcPts val="229"/>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long </a:t>
            </a:r>
            <a:r>
              <a:rPr kumimoji="0" sz="1800" b="0" i="0" u="none" strike="noStrike" kern="1200" cap="none" spc="-5" normalizeH="0" baseline="0" noProof="0" dirty="0">
                <a:ln>
                  <a:noFill/>
                </a:ln>
                <a:solidFill>
                  <a:prstClr val="black"/>
                </a:solidFill>
                <a:effectLst/>
                <a:uLnTx/>
                <a:uFillTx/>
                <a:latin typeface="Consolas"/>
                <a:ea typeface="+mn-ea"/>
                <a:cs typeface="Consolas"/>
              </a:rPr>
              <a:t>result </a:t>
            </a:r>
            <a:r>
              <a:rPr kumimoji="0" sz="1800" b="0" i="0" u="none" strike="noStrike" kern="1200" cap="none" spc="0" normalizeH="0" baseline="0" noProof="0" dirty="0">
                <a:ln>
                  <a:noFill/>
                </a:ln>
                <a:solidFill>
                  <a:prstClr val="black"/>
                </a:solidFill>
                <a:effectLst/>
                <a:uLnTx/>
                <a:uFillTx/>
                <a:latin typeface="Consolas"/>
                <a:ea typeface="+mn-ea"/>
                <a:cs typeface="Consolas"/>
              </a:rPr>
              <a:t>= a + </a:t>
            </a:r>
            <a:r>
              <a:rPr kumimoji="0" sz="1800" b="0" i="0" u="none" strike="noStrike" kern="1200" cap="none" spc="-5" normalizeH="0" baseline="0" noProof="0" dirty="0">
                <a:ln>
                  <a:noFill/>
                </a:ln>
                <a:solidFill>
                  <a:prstClr val="black"/>
                </a:solidFill>
                <a:effectLst/>
                <a:uLnTx/>
                <a:uFillTx/>
                <a:latin typeface="Consolas"/>
                <a:ea typeface="+mn-ea"/>
                <a:cs typeface="Consolas"/>
              </a:rPr>
              <a:t>b;  </a:t>
            </a:r>
            <a:r>
              <a:rPr kumimoji="0" sz="1800" b="0" i="0" u="none" strike="noStrike" kern="1200" cap="none" spc="0" normalizeH="0" baseline="0" noProof="0" dirty="0">
                <a:ln>
                  <a:noFill/>
                </a:ln>
                <a:solidFill>
                  <a:prstClr val="black"/>
                </a:solidFill>
                <a:effectLst/>
                <a:uLnTx/>
                <a:uFillTx/>
                <a:latin typeface="Consolas"/>
                <a:ea typeface="+mn-ea"/>
                <a:cs typeface="Consolas"/>
              </a:rPr>
              <a:t>C</a:t>
            </a:r>
            <a:r>
              <a:rPr kumimoji="0" sz="1800" b="0" i="0" u="none" strike="noStrike" kern="1200" cap="none" spc="-5" normalizeH="0" baseline="0" noProof="0" dirty="0">
                <a:ln>
                  <a:noFill/>
                </a:ln>
                <a:solidFill>
                  <a:prstClr val="black"/>
                </a:solidFill>
                <a:effectLst/>
                <a:uLnTx/>
                <a:uFillTx/>
                <a:latin typeface="Consolas"/>
                <a:ea typeface="+mn-ea"/>
                <a:cs typeface="Consolas"/>
              </a:rPr>
              <a:t>on</a:t>
            </a:r>
            <a:r>
              <a:rPr kumimoji="0" sz="1800" b="0" i="0" u="none" strike="noStrike" kern="1200" cap="none" spc="0" normalizeH="0" baseline="0" noProof="0" dirty="0">
                <a:ln>
                  <a:noFill/>
                </a:ln>
                <a:solidFill>
                  <a:prstClr val="black"/>
                </a:solidFill>
                <a:effectLst/>
                <a:uLnTx/>
                <a:uFillTx/>
                <a:latin typeface="Consolas"/>
                <a:ea typeface="+mn-ea"/>
                <a:cs typeface="Consolas"/>
              </a:rPr>
              <a:t>s</a:t>
            </a:r>
            <a:r>
              <a:rPr kumimoji="0" sz="1800" b="0" i="0" u="none" strike="noStrike" kern="1200" cap="none" spc="-5" normalizeH="0" baseline="0" noProof="0" dirty="0">
                <a:ln>
                  <a:noFill/>
                </a:ln>
                <a:solidFill>
                  <a:prstClr val="black"/>
                </a:solidFill>
                <a:effectLst/>
                <a:uLnTx/>
                <a:uFillTx/>
                <a:latin typeface="Consolas"/>
                <a:ea typeface="+mn-ea"/>
                <a:cs typeface="Consolas"/>
              </a:rPr>
              <a:t>ole</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prstClr val="black"/>
                </a:solidFill>
                <a:effectLst/>
                <a:uLnTx/>
                <a:uFillTx/>
                <a:latin typeface="Consolas"/>
                <a:ea typeface="+mn-ea"/>
                <a:cs typeface="Consolas"/>
              </a:rPr>
              <a:t>Writ</a:t>
            </a:r>
            <a:r>
              <a:rPr kumimoji="0" sz="1800" b="0" i="0" u="none" strike="noStrike" kern="1200" cap="none" spc="0" normalizeH="0" baseline="0" noProof="0" dirty="0">
                <a:ln>
                  <a:noFill/>
                </a:ln>
                <a:solidFill>
                  <a:prstClr val="black"/>
                </a:solidFill>
                <a:effectLst/>
                <a:uLnTx/>
                <a:uFillTx/>
                <a:latin typeface="Consolas"/>
                <a:ea typeface="+mn-ea"/>
                <a:cs typeface="Consolas"/>
              </a:rPr>
              <a:t>e</a:t>
            </a:r>
            <a:r>
              <a:rPr kumimoji="0" sz="1800" b="0" i="0" u="none" strike="noStrike" kern="1200" cap="none" spc="-5" normalizeH="0" baseline="0" noProof="0" dirty="0">
                <a:ln>
                  <a:noFill/>
                </a:ln>
                <a:solidFill>
                  <a:prstClr val="black"/>
                </a:solidFill>
                <a:effectLst/>
                <a:uLnTx/>
                <a:uFillTx/>
                <a:latin typeface="Consolas"/>
                <a:ea typeface="+mn-ea"/>
                <a:cs typeface="Consolas"/>
              </a:rPr>
              <a:t>Li</a:t>
            </a:r>
            <a:r>
              <a:rPr kumimoji="0" sz="1800" b="0" i="0" u="none" strike="noStrike" kern="1200" cap="none" spc="0" normalizeH="0" baseline="0" noProof="0" dirty="0">
                <a:ln>
                  <a:noFill/>
                </a:ln>
                <a:solidFill>
                  <a:prstClr val="black"/>
                </a:solidFill>
                <a:effectLst/>
                <a:uLnTx/>
                <a:uFillTx/>
                <a:latin typeface="Consolas"/>
                <a:ea typeface="+mn-ea"/>
                <a:cs typeface="Consolas"/>
              </a:rPr>
              <a:t>ne</a:t>
            </a:r>
            <a:r>
              <a:rPr kumimoji="0" sz="1800" b="0" i="0" u="none" strike="noStrike" kern="1200" cap="none" spc="-5" normalizeH="0" baseline="0" noProof="0" dirty="0">
                <a:ln>
                  <a:noFill/>
                </a:ln>
                <a:solidFill>
                  <a:prstClr val="black"/>
                </a:solidFill>
                <a:effectLst/>
                <a:uLnTx/>
                <a:uFillTx/>
                <a:latin typeface="Consolas"/>
                <a:ea typeface="+mn-ea"/>
                <a:cs typeface="Consolas"/>
              </a:rPr>
              <a:t>(r</a:t>
            </a:r>
            <a:r>
              <a:rPr kumimoji="0" sz="1800" b="0" i="0" u="none" strike="noStrike" kern="1200" cap="none" spc="0" normalizeH="0" baseline="0" noProof="0" dirty="0">
                <a:ln>
                  <a:noFill/>
                </a:ln>
                <a:solidFill>
                  <a:prstClr val="black"/>
                </a:solidFill>
                <a:effectLst/>
                <a:uLnTx/>
                <a:uFillTx/>
                <a:latin typeface="Consolas"/>
                <a:ea typeface="+mn-ea"/>
                <a:cs typeface="Consolas"/>
              </a:rPr>
              <a:t>e</a:t>
            </a:r>
            <a:r>
              <a:rPr kumimoji="0" sz="1800" b="0" i="0" u="none" strike="noStrike" kern="1200" cap="none" spc="-5" normalizeH="0" baseline="0" noProof="0" dirty="0">
                <a:ln>
                  <a:noFill/>
                </a:ln>
                <a:solidFill>
                  <a:prstClr val="black"/>
                </a:solidFill>
                <a:effectLst/>
                <a:uLnTx/>
                <a:uFillTx/>
                <a:latin typeface="Consolas"/>
                <a:ea typeface="+mn-ea"/>
                <a:cs typeface="Consolas"/>
              </a:rPr>
              <a:t>sult</a:t>
            </a: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5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10517505" cy="696595"/>
          </a:xfrm>
          <a:prstGeom prst="rect">
            <a:avLst/>
          </a:prstGeom>
        </p:spPr>
        <p:txBody>
          <a:bodyPr vert="horz" wrap="square" lIns="0" tIns="12700" rIns="0" bIns="0" rtlCol="0">
            <a:spAutoFit/>
          </a:bodyPr>
          <a:lstStyle/>
          <a:p>
            <a:pPr marL="12700">
              <a:lnSpc>
                <a:spcPct val="100000"/>
              </a:lnSpc>
              <a:spcBef>
                <a:spcPts val="100"/>
              </a:spcBef>
            </a:pPr>
            <a:r>
              <a:rPr dirty="0"/>
              <a:t>Class members - </a:t>
            </a:r>
            <a:r>
              <a:rPr spc="-5" dirty="0"/>
              <a:t>Instance</a:t>
            </a:r>
            <a:r>
              <a:rPr spc="-160" dirty="0"/>
              <a:t> </a:t>
            </a:r>
            <a:r>
              <a:rPr spc="-5" dirty="0"/>
              <a:t>constructors</a:t>
            </a:r>
          </a:p>
        </p:txBody>
      </p:sp>
      <p:sp>
        <p:nvSpPr>
          <p:cNvPr id="3" name="object 3"/>
          <p:cNvSpPr txBox="1"/>
          <p:nvPr/>
        </p:nvSpPr>
        <p:spPr>
          <a:xfrm>
            <a:off x="574040" y="1596897"/>
            <a:ext cx="5247640" cy="2162810"/>
          </a:xfrm>
          <a:prstGeom prst="rect">
            <a:avLst/>
          </a:prstGeom>
        </p:spPr>
        <p:txBody>
          <a:bodyPr vert="horz" wrap="square" lIns="0" tIns="43815" rIns="0" bIns="0" rtlCol="0">
            <a:spAutoFit/>
          </a:bodyPr>
          <a:lstStyle/>
          <a:p>
            <a:pPr marL="241300" marR="508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method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5" normalizeH="0" baseline="0" noProof="0" dirty="0">
                <a:ln>
                  <a:noFill/>
                </a:ln>
                <a:solidFill>
                  <a:prstClr val="black"/>
                </a:solidFill>
                <a:effectLst/>
                <a:uLnTx/>
                <a:uFillTx/>
                <a:latin typeface="Lucida Sans"/>
                <a:ea typeface="+mn-ea"/>
                <a:cs typeface="Lucida Sans"/>
              </a:rPr>
              <a:t>is </a:t>
            </a:r>
            <a:r>
              <a:rPr kumimoji="0" sz="1800" b="0" i="0" u="none" strike="noStrike" kern="1200" cap="none" spc="5" normalizeH="0" baseline="0" noProof="0" dirty="0">
                <a:ln>
                  <a:noFill/>
                </a:ln>
                <a:solidFill>
                  <a:prstClr val="black"/>
                </a:solidFill>
                <a:effectLst/>
                <a:uLnTx/>
                <a:uFillTx/>
                <a:latin typeface="Lucida Sans"/>
                <a:ea typeface="+mn-ea"/>
                <a:cs typeface="Lucida Sans"/>
              </a:rPr>
              <a:t>called </a:t>
            </a:r>
            <a:r>
              <a:rPr kumimoji="0" sz="1800" b="0" i="0" u="none" strike="noStrike" kern="1200" cap="none" spc="0" normalizeH="0" baseline="0" noProof="0" dirty="0">
                <a:ln>
                  <a:noFill/>
                </a:ln>
                <a:solidFill>
                  <a:prstClr val="black"/>
                </a:solidFill>
                <a:effectLst/>
                <a:uLnTx/>
                <a:uFillTx/>
                <a:latin typeface="Lucida Sans"/>
                <a:ea typeface="+mn-ea"/>
                <a:cs typeface="Lucida Sans"/>
              </a:rPr>
              <a:t>whenever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r>
              <a:rPr kumimoji="0" sz="1800" b="0" i="0" u="none" strike="noStrike" kern="1200" cap="none" spc="-18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is  created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5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Has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same name </a:t>
            </a:r>
            <a:r>
              <a:rPr kumimoji="0" sz="1800" b="0" i="0" u="none" strike="noStrike" kern="1200" cap="none" spc="0" normalizeH="0" baseline="0" noProof="0" dirty="0">
                <a:ln>
                  <a:noFill/>
                </a:ln>
                <a:solidFill>
                  <a:prstClr val="black"/>
                </a:solidFill>
                <a:effectLst/>
                <a:uLnTx/>
                <a:uFillTx/>
                <a:latin typeface="Lucida Sans"/>
                <a:ea typeface="+mn-ea"/>
                <a:cs typeface="Lucida Sans"/>
              </a:rPr>
              <a:t>as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r>
              <a:rPr kumimoji="0" sz="1800" b="0" i="0" u="none" strike="noStrike" kern="1200" cap="none" spc="-8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13335" lvl="0" indent="-228600" algn="l" defTabSz="914400" rtl="0" eaLnBrk="1" fontAlgn="auto" latinLnBrk="0" hangingPunct="1">
              <a:lnSpc>
                <a:spcPts val="1939"/>
              </a:lnSpc>
              <a:spcBef>
                <a:spcPts val="1035"/>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Constructor overloading </a:t>
            </a:r>
            <a:r>
              <a:rPr kumimoji="0" sz="1800" b="0" i="0" u="none" strike="noStrike" kern="1200" cap="none" spc="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multiple  constructors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 exist </a:t>
            </a:r>
            <a:r>
              <a:rPr kumimoji="0" sz="1800" b="0" i="0" u="none" strike="noStrike" kern="1200" cap="none" spc="-10" normalizeH="0" baseline="0" noProof="0" dirty="0">
                <a:ln>
                  <a:noFill/>
                </a:ln>
                <a:solidFill>
                  <a:prstClr val="black"/>
                </a:solidFill>
                <a:effectLst/>
                <a:uLnTx/>
                <a:uFillTx/>
                <a:latin typeface="Lucida Sans"/>
                <a:ea typeface="+mn-ea"/>
                <a:cs typeface="Lucida Sans"/>
              </a:rPr>
              <a:t>for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same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but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they </a:t>
            </a:r>
            <a:r>
              <a:rPr kumimoji="0" sz="1800" b="0" i="0" u="none" strike="noStrike" kern="1200" cap="none" spc="-10" normalizeH="0" baseline="0" noProof="0" dirty="0">
                <a:ln>
                  <a:noFill/>
                </a:ln>
                <a:solidFill>
                  <a:prstClr val="black"/>
                </a:solidFill>
                <a:effectLst/>
                <a:uLnTx/>
                <a:uFillTx/>
                <a:latin typeface="Lucida Sans"/>
                <a:ea typeface="+mn-ea"/>
                <a:cs typeface="Lucida Sans"/>
              </a:rPr>
              <a:t>must </a:t>
            </a:r>
            <a:r>
              <a:rPr kumimoji="0" sz="1800" b="0" i="0" u="none" strike="noStrike" kern="1200" cap="none" spc="0" normalizeH="0" baseline="0" noProof="0" dirty="0">
                <a:ln>
                  <a:noFill/>
                </a:ln>
                <a:solidFill>
                  <a:prstClr val="black"/>
                </a:solidFill>
                <a:effectLst/>
                <a:uLnTx/>
                <a:uFillTx/>
                <a:latin typeface="Lucida Sans"/>
                <a:ea typeface="+mn-ea"/>
                <a:cs typeface="Lucida Sans"/>
              </a:rPr>
              <a:t>take </a:t>
            </a:r>
            <a:r>
              <a:rPr kumimoji="0" sz="1800" b="0" i="0" u="none" strike="noStrike" kern="1200" cap="none" spc="-5" normalizeH="0" baseline="0" noProof="0" dirty="0">
                <a:ln>
                  <a:noFill/>
                </a:ln>
                <a:solidFill>
                  <a:prstClr val="black"/>
                </a:solidFill>
                <a:effectLst/>
                <a:uLnTx/>
                <a:uFillTx/>
                <a:latin typeface="Lucida Sans"/>
                <a:ea typeface="+mn-ea"/>
                <a:cs typeface="Lucida Sans"/>
              </a:rPr>
              <a:t>different</a:t>
            </a:r>
            <a:r>
              <a:rPr kumimoji="0" sz="1800" b="0" i="0" u="none" strike="noStrike" kern="1200" cap="none" spc="-1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arguments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7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Used to </a:t>
            </a:r>
            <a:r>
              <a:rPr kumimoji="0" sz="1800" b="0" i="0" u="none" strike="noStrike" kern="1200" cap="none" spc="0" normalizeH="0" baseline="0" noProof="0" dirty="0">
                <a:ln>
                  <a:noFill/>
                </a:ln>
                <a:solidFill>
                  <a:prstClr val="black"/>
                </a:solidFill>
                <a:effectLst/>
                <a:uLnTx/>
                <a:uFillTx/>
                <a:latin typeface="Lucida Sans"/>
                <a:ea typeface="+mn-ea"/>
                <a:cs typeface="Lucida Sans"/>
              </a:rPr>
              <a:t>initialize members </a:t>
            </a:r>
            <a:r>
              <a:rPr kumimoji="0" sz="1800" b="0" i="0" u="none" strike="noStrike" kern="1200" cap="none" spc="-5" normalizeH="0" baseline="0" noProof="0" dirty="0">
                <a:ln>
                  <a:noFill/>
                </a:ln>
                <a:solidFill>
                  <a:prstClr val="black"/>
                </a:solidFill>
                <a:effectLst/>
                <a:uLnTx/>
                <a:uFillTx/>
                <a:latin typeface="Lucida Sans"/>
                <a:ea typeface="+mn-ea"/>
                <a:cs typeface="Lucida Sans"/>
              </a:rPr>
              <a:t>of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r>
              <a:rPr kumimoji="0" sz="1800" b="0" i="0" u="none" strike="noStrike" kern="1200" cap="none" spc="-13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073353"/>
            <a:ext cx="183324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10" normalizeH="0" baseline="0" noProof="0" dirty="0">
                <a:ln>
                  <a:noFill/>
                </a:ln>
                <a:solidFill>
                  <a:srgbClr val="0000FF"/>
                </a:solidFill>
                <a:effectLst/>
                <a:uLnTx/>
                <a:uFillTx/>
                <a:latin typeface="Consolas"/>
                <a:ea typeface="+mn-ea"/>
                <a:cs typeface="Consolas"/>
              </a:rPr>
              <a:t>public class</a:t>
            </a:r>
            <a:r>
              <a:rPr kumimoji="0" sz="1300" b="0" i="0" u="none" strike="noStrike" kern="1200" cap="none" spc="-15" normalizeH="0" baseline="0" noProof="0" dirty="0">
                <a:ln>
                  <a:noFill/>
                </a:ln>
                <a:solidFill>
                  <a:srgbClr val="0000FF"/>
                </a:solidFill>
                <a:effectLst/>
                <a:uLnTx/>
                <a:uFillTx/>
                <a:latin typeface="Consolas"/>
                <a:ea typeface="+mn-ea"/>
                <a:cs typeface="Consolas"/>
              </a:rPr>
              <a:t> </a:t>
            </a:r>
            <a:r>
              <a:rPr kumimoji="0" sz="1300" b="0" i="0" u="none" strike="noStrike" kern="1200" cap="none" spc="-10" normalizeH="0" baseline="0" noProof="0" dirty="0">
                <a:ln>
                  <a:noFill/>
                </a:ln>
                <a:solidFill>
                  <a:srgbClr val="2B91AE"/>
                </a:solidFill>
                <a:effectLst/>
                <a:uLnTx/>
                <a:uFillTx/>
                <a:latin typeface="Consolas"/>
                <a:ea typeface="+mn-ea"/>
                <a:cs typeface="Consolas"/>
              </a:rPr>
              <a:t>MyClass</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6175628" y="1378711"/>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536817" y="1685036"/>
            <a:ext cx="3734435" cy="3455035"/>
          </a:xfrm>
          <a:prstGeom prst="rect">
            <a:avLst/>
          </a:prstGeom>
        </p:spPr>
        <p:txBody>
          <a:bodyPr vert="horz" wrap="square" lIns="0" tIns="34925" rIns="0" bIns="0" rtlCol="0">
            <a:spAutoFit/>
          </a:bodyPr>
          <a:lstStyle/>
          <a:p>
            <a:pPr marL="12700" marR="1724025" lvl="0" indent="0" algn="l" defTabSz="914400" rtl="0" eaLnBrk="1" fontAlgn="auto" latinLnBrk="0" hangingPunct="1">
              <a:lnSpc>
                <a:spcPts val="1400"/>
              </a:lnSpc>
              <a:spcBef>
                <a:spcPts val="275"/>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private string</a:t>
            </a:r>
            <a:r>
              <a:rPr kumimoji="0" sz="1300" b="0" i="0" u="none" strike="noStrike" kern="1200" cap="none" spc="-75"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_first;  </a:t>
            </a:r>
            <a:r>
              <a:rPr kumimoji="0" sz="1300" b="0" i="0" u="none" strike="noStrike" kern="1200" cap="none" spc="-5" normalizeH="0" baseline="0" noProof="0" dirty="0">
                <a:ln>
                  <a:noFill/>
                </a:ln>
                <a:solidFill>
                  <a:srgbClr val="0000FF"/>
                </a:solidFill>
                <a:effectLst/>
                <a:uLnTx/>
                <a:uFillTx/>
                <a:latin typeface="Consolas"/>
                <a:ea typeface="+mn-ea"/>
                <a:cs typeface="Consolas"/>
              </a:rPr>
              <a:t>private string</a:t>
            </a:r>
            <a:r>
              <a:rPr kumimoji="0" sz="1300" b="0" i="0" u="none" strike="noStrike" kern="1200" cap="none" spc="-50"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_last;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25"/>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public </a:t>
            </a:r>
            <a:r>
              <a:rPr kumimoji="0" sz="1300" b="0" i="0" u="none" strike="noStrike" kern="1200" cap="none" spc="-5" normalizeH="0" baseline="0" noProof="0" dirty="0">
                <a:ln>
                  <a:noFill/>
                </a:ln>
                <a:solidFill>
                  <a:prstClr val="black"/>
                </a:solidFill>
                <a:effectLst/>
                <a:uLnTx/>
                <a:uFillTx/>
                <a:latin typeface="Consolas"/>
                <a:ea typeface="+mn-ea"/>
                <a:cs typeface="Consolas"/>
              </a:rPr>
              <a:t>MyClass(</a:t>
            </a:r>
            <a:r>
              <a:rPr kumimoji="0" sz="1300" b="0" i="0" u="none" strike="noStrike" kern="1200" cap="none" spc="-5" normalizeH="0" baseline="0" noProof="0" dirty="0">
                <a:ln>
                  <a:noFill/>
                </a:ln>
                <a:solidFill>
                  <a:srgbClr val="0000FF"/>
                </a:solidFill>
                <a:effectLst/>
                <a:uLnTx/>
                <a:uFillTx/>
                <a:latin typeface="Consolas"/>
                <a:ea typeface="+mn-ea"/>
                <a:cs typeface="Consolas"/>
              </a:rPr>
              <a:t>string</a:t>
            </a:r>
            <a:r>
              <a:rPr kumimoji="0" sz="1300" b="0" i="0" u="none" strike="noStrike" kern="1200" cap="none" spc="-15"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first)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0" lvl="0" indent="0" algn="l" defTabSz="914400" rtl="0" eaLnBrk="1" fontAlgn="auto" latinLnBrk="0" hangingPunct="1">
              <a:lnSpc>
                <a:spcPct val="100000"/>
              </a:lnSpc>
              <a:spcBef>
                <a:spcPts val="85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_first =</a:t>
            </a:r>
            <a:r>
              <a:rPr kumimoji="0" sz="1300" b="0" i="0" u="none" strike="noStrike" kern="1200" cap="none" spc="-1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first;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_last =</a:t>
            </a:r>
            <a:r>
              <a:rPr kumimoji="0" sz="1300" b="0" i="0" u="none" strike="noStrike" kern="1200" cap="none" spc="-20"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srgbClr val="A21515"/>
                </a:solidFill>
                <a:effectLst/>
                <a:uLnTx/>
                <a:uFillTx/>
                <a:latin typeface="Consolas"/>
                <a:ea typeface="+mn-ea"/>
                <a:cs typeface="Consolas"/>
              </a:rPr>
              <a:t>"Doe"</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55"/>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public </a:t>
            </a:r>
            <a:r>
              <a:rPr kumimoji="0" sz="1300" b="0" i="0" u="none" strike="noStrike" kern="1200" cap="none" spc="-5" normalizeH="0" baseline="0" noProof="0" dirty="0">
                <a:ln>
                  <a:noFill/>
                </a:ln>
                <a:solidFill>
                  <a:prstClr val="black"/>
                </a:solidFill>
                <a:effectLst/>
                <a:uLnTx/>
                <a:uFillTx/>
                <a:latin typeface="Consolas"/>
                <a:ea typeface="+mn-ea"/>
                <a:cs typeface="Consolas"/>
              </a:rPr>
              <a:t>MyClass(</a:t>
            </a:r>
            <a:r>
              <a:rPr kumimoji="0" sz="1300" b="0" i="0" u="none" strike="noStrike" kern="1200" cap="none" spc="-5" normalizeH="0" baseline="0" noProof="0" dirty="0">
                <a:ln>
                  <a:noFill/>
                </a:ln>
                <a:solidFill>
                  <a:srgbClr val="0000FF"/>
                </a:solidFill>
                <a:effectLst/>
                <a:uLnTx/>
                <a:uFillTx/>
                <a:latin typeface="Consolas"/>
                <a:ea typeface="+mn-ea"/>
                <a:cs typeface="Consolas"/>
              </a:rPr>
              <a:t>string </a:t>
            </a:r>
            <a:r>
              <a:rPr kumimoji="0" sz="1300" b="0" i="0" u="none" strike="noStrike" kern="1200" cap="none" spc="-5" normalizeH="0" baseline="0" noProof="0" dirty="0">
                <a:ln>
                  <a:noFill/>
                </a:ln>
                <a:solidFill>
                  <a:prstClr val="black"/>
                </a:solidFill>
                <a:effectLst/>
                <a:uLnTx/>
                <a:uFillTx/>
                <a:latin typeface="Consolas"/>
                <a:ea typeface="+mn-ea"/>
                <a:cs typeface="Consolas"/>
              </a:rPr>
              <a:t>first, </a:t>
            </a:r>
            <a:r>
              <a:rPr kumimoji="0" sz="1300" b="0" i="0" u="none" strike="noStrike" kern="1200" cap="none" spc="-5" normalizeH="0" baseline="0" noProof="0" dirty="0">
                <a:ln>
                  <a:noFill/>
                </a:ln>
                <a:solidFill>
                  <a:srgbClr val="0000FF"/>
                </a:solidFill>
                <a:effectLst/>
                <a:uLnTx/>
                <a:uFillTx/>
                <a:latin typeface="Consolas"/>
                <a:ea typeface="+mn-ea"/>
                <a:cs typeface="Consolas"/>
              </a:rPr>
              <a:t>string</a:t>
            </a:r>
            <a:r>
              <a:rPr kumimoji="0" sz="1300" b="0" i="0" u="none" strike="noStrike" kern="1200" cap="none" spc="-65" normalizeH="0" baseline="0" noProof="0" dirty="0">
                <a:ln>
                  <a:noFill/>
                </a:ln>
                <a:solidFill>
                  <a:srgbClr val="0000FF"/>
                </a:solidFill>
                <a:effectLst/>
                <a:uLnTx/>
                <a:uFillTx/>
                <a:latin typeface="Consolas"/>
                <a:ea typeface="+mn-ea"/>
                <a:cs typeface="Consolas"/>
              </a:rPr>
              <a:t> </a:t>
            </a:r>
            <a:r>
              <a:rPr kumimoji="0" sz="1300" b="0" i="0" u="none" strike="noStrike" kern="1200" cap="none" spc="-10" normalizeH="0" baseline="0" noProof="0" dirty="0">
                <a:ln>
                  <a:noFill/>
                </a:ln>
                <a:solidFill>
                  <a:prstClr val="black"/>
                </a:solidFill>
                <a:effectLst/>
                <a:uLnTx/>
                <a:uFillTx/>
                <a:latin typeface="Consolas"/>
                <a:ea typeface="+mn-ea"/>
                <a:cs typeface="Consolas"/>
              </a:rPr>
              <a:t>last)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_first =</a:t>
            </a:r>
            <a:r>
              <a:rPr kumimoji="0" sz="1300" b="0" i="0" u="none" strike="noStrike" kern="1200" cap="none" spc="-1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first;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0" lvl="0" indent="0" algn="l" defTabSz="914400" rtl="0" eaLnBrk="1" fontAlgn="auto" latinLnBrk="0" hangingPunct="1">
              <a:lnSpc>
                <a:spcPct val="100000"/>
              </a:lnSpc>
              <a:spcBef>
                <a:spcPts val="85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_last =</a:t>
            </a:r>
            <a:r>
              <a:rPr kumimoji="0" sz="1300" b="0" i="0" u="none" strike="noStrike" kern="1200" cap="none" spc="-2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last;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txBox="1"/>
          <p:nvPr/>
        </p:nvSpPr>
        <p:spPr>
          <a:xfrm>
            <a:off x="6175628" y="5221604"/>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object 8"/>
          <p:cNvSpPr txBox="1"/>
          <p:nvPr/>
        </p:nvSpPr>
        <p:spPr>
          <a:xfrm>
            <a:off x="6175628" y="5527954"/>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9" name="object 9"/>
          <p:cNvSpPr txBox="1"/>
          <p:nvPr/>
        </p:nvSpPr>
        <p:spPr>
          <a:xfrm>
            <a:off x="6175628" y="5725967"/>
            <a:ext cx="4459605" cy="635000"/>
          </a:xfrm>
          <a:prstGeom prst="rect">
            <a:avLst/>
          </a:prstGeom>
        </p:spPr>
        <p:txBody>
          <a:bodyPr vert="horz" wrap="square" lIns="0" tIns="118745" rIns="0" bIns="0" rtlCol="0">
            <a:spAutoFit/>
          </a:bodyPr>
          <a:lstStyle/>
          <a:p>
            <a:pPr marL="12700" marR="0" lvl="0" indent="0" algn="l" defTabSz="914400" rtl="0" eaLnBrk="1" fontAlgn="auto" latinLnBrk="0" hangingPunct="1">
              <a:lnSpc>
                <a:spcPct val="100000"/>
              </a:lnSpc>
              <a:spcBef>
                <a:spcPts val="93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MyClass instance1= </a:t>
            </a:r>
            <a:r>
              <a:rPr kumimoji="0" sz="1300" b="0" i="0" u="none" strike="noStrike" kern="1200" cap="none" spc="-5" normalizeH="0" baseline="0" noProof="0" dirty="0">
                <a:ln>
                  <a:noFill/>
                </a:ln>
                <a:solidFill>
                  <a:srgbClr val="0000FF"/>
                </a:solidFill>
                <a:effectLst/>
                <a:uLnTx/>
                <a:uFillTx/>
                <a:latin typeface="Consolas"/>
                <a:ea typeface="+mn-ea"/>
                <a:cs typeface="Consolas"/>
              </a:rPr>
              <a:t>new</a:t>
            </a:r>
            <a:r>
              <a:rPr kumimoji="0" sz="1300" b="0" i="0" u="none" strike="noStrike" kern="1200" cap="none" spc="-15"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MyClass(</a:t>
            </a:r>
            <a:r>
              <a:rPr kumimoji="0" sz="1300" b="0" i="0" u="none" strike="noStrike" kern="1200" cap="none" spc="-5" normalizeH="0" baseline="0" noProof="0" dirty="0">
                <a:ln>
                  <a:noFill/>
                </a:ln>
                <a:solidFill>
                  <a:srgbClr val="A21515"/>
                </a:solidFill>
                <a:effectLst/>
                <a:uLnTx/>
                <a:uFillTx/>
                <a:latin typeface="Consolas"/>
                <a:ea typeface="+mn-ea"/>
                <a:cs typeface="Consolas"/>
              </a:rPr>
              <a:t>"John"</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10" normalizeH="0" baseline="0" noProof="0" dirty="0">
                <a:ln>
                  <a:noFill/>
                </a:ln>
                <a:solidFill>
                  <a:prstClr val="black"/>
                </a:solidFill>
                <a:effectLst/>
                <a:uLnTx/>
                <a:uFillTx/>
                <a:latin typeface="Consolas"/>
                <a:ea typeface="+mn-ea"/>
                <a:cs typeface="Consolas"/>
              </a:rPr>
              <a:t>MyClass </a:t>
            </a:r>
            <a:r>
              <a:rPr kumimoji="0" sz="1300" b="0" i="0" u="none" strike="noStrike" kern="1200" cap="none" spc="-5" normalizeH="0" baseline="0" noProof="0" dirty="0">
                <a:ln>
                  <a:noFill/>
                </a:ln>
                <a:solidFill>
                  <a:prstClr val="black"/>
                </a:solidFill>
                <a:effectLst/>
                <a:uLnTx/>
                <a:uFillTx/>
                <a:latin typeface="Consolas"/>
                <a:ea typeface="+mn-ea"/>
                <a:cs typeface="Consolas"/>
              </a:rPr>
              <a:t>instance2 = </a:t>
            </a:r>
            <a:r>
              <a:rPr kumimoji="0" sz="1300" b="0" i="0" u="none" strike="noStrike" kern="1200" cap="none" spc="-5" normalizeH="0" baseline="0" noProof="0" dirty="0">
                <a:ln>
                  <a:noFill/>
                </a:ln>
                <a:solidFill>
                  <a:srgbClr val="0000FF"/>
                </a:solidFill>
                <a:effectLst/>
                <a:uLnTx/>
                <a:uFillTx/>
                <a:latin typeface="Consolas"/>
                <a:ea typeface="+mn-ea"/>
                <a:cs typeface="Consolas"/>
              </a:rPr>
              <a:t>new </a:t>
            </a:r>
            <a:r>
              <a:rPr kumimoji="0" sz="1300" b="0" i="0" u="none" strike="noStrike" kern="1200" cap="none" spc="-10" normalizeH="0" baseline="0" noProof="0" dirty="0">
                <a:ln>
                  <a:noFill/>
                </a:ln>
                <a:solidFill>
                  <a:prstClr val="black"/>
                </a:solidFill>
                <a:effectLst/>
                <a:uLnTx/>
                <a:uFillTx/>
                <a:latin typeface="Consolas"/>
                <a:ea typeface="+mn-ea"/>
                <a:cs typeface="Consolas"/>
              </a:rPr>
              <a:t>MyClass(</a:t>
            </a:r>
            <a:r>
              <a:rPr kumimoji="0" sz="1300" b="0" i="0" u="none" strike="noStrike" kern="1200" cap="none" spc="-10" normalizeH="0" baseline="0" noProof="0" dirty="0">
                <a:ln>
                  <a:noFill/>
                </a:ln>
                <a:solidFill>
                  <a:srgbClr val="A21515"/>
                </a:solidFill>
                <a:effectLst/>
                <a:uLnTx/>
                <a:uFillTx/>
                <a:latin typeface="Consolas"/>
                <a:ea typeface="+mn-ea"/>
                <a:cs typeface="Consolas"/>
              </a:rPr>
              <a:t>"John"</a:t>
            </a:r>
            <a:r>
              <a:rPr kumimoji="0" sz="1300" b="0" i="0" u="none" strike="noStrike" kern="1200" cap="none" spc="-10" normalizeH="0" baseline="0" noProof="0" dirty="0">
                <a:ln>
                  <a:noFill/>
                </a:ln>
                <a:solidFill>
                  <a:prstClr val="black"/>
                </a:solidFill>
                <a:effectLst/>
                <a:uLnTx/>
                <a:uFillTx/>
                <a:latin typeface="Consolas"/>
                <a:ea typeface="+mn-ea"/>
                <a:cs typeface="Consolas"/>
              </a:rPr>
              <a:t>,</a:t>
            </a:r>
            <a:r>
              <a:rPr kumimoji="0" sz="1300" b="0" i="0" u="none" strike="noStrike" kern="1200" cap="none" spc="2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srgbClr val="A21515"/>
                </a:solidFill>
                <a:effectLst/>
                <a:uLnTx/>
                <a:uFillTx/>
                <a:latin typeface="Consolas"/>
                <a:ea typeface="+mn-ea"/>
                <a:cs typeface="Consolas"/>
              </a:rPr>
              <a:t>"Smith"</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2989580" cy="696595"/>
          </a:xfrm>
          <a:prstGeom prst="rect">
            <a:avLst/>
          </a:prstGeom>
        </p:spPr>
        <p:txBody>
          <a:bodyPr vert="horz" wrap="square" lIns="0" tIns="12700" rIns="0" bIns="0" rtlCol="0">
            <a:spAutoFit/>
          </a:bodyPr>
          <a:lstStyle/>
          <a:p>
            <a:pPr marL="12700">
              <a:lnSpc>
                <a:spcPct val="100000"/>
              </a:lnSpc>
              <a:spcBef>
                <a:spcPts val="100"/>
              </a:spcBef>
            </a:pPr>
            <a:r>
              <a:rPr dirty="0"/>
              <a:t>static</a:t>
            </a:r>
            <a:r>
              <a:rPr spc="-90" dirty="0"/>
              <a:t> </a:t>
            </a:r>
            <a:r>
              <a:rPr spc="-5" dirty="0"/>
              <a:t>class</a:t>
            </a:r>
          </a:p>
        </p:txBody>
      </p:sp>
      <p:sp>
        <p:nvSpPr>
          <p:cNvPr id="3" name="object 3"/>
          <p:cNvSpPr txBox="1"/>
          <p:nvPr/>
        </p:nvSpPr>
        <p:spPr>
          <a:xfrm>
            <a:off x="574040" y="1497837"/>
            <a:ext cx="5340350" cy="313690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static</a:t>
            </a:r>
            <a:r>
              <a:rPr kumimoji="0" sz="1800" b="1" i="1" u="none" strike="noStrike" kern="1200" cap="none" spc="2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ts val="205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All members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5" normalizeH="0" baseline="0" noProof="0" dirty="0">
                <a:ln>
                  <a:noFill/>
                </a:ln>
                <a:solidFill>
                  <a:prstClr val="black"/>
                </a:solidFill>
                <a:effectLst/>
                <a:uLnTx/>
                <a:uFillTx/>
                <a:latin typeface="Lucida Sans"/>
                <a:ea typeface="+mn-ea"/>
                <a:cs typeface="Lucida Sans"/>
              </a:rPr>
              <a:t>shared by </a:t>
            </a:r>
            <a:r>
              <a:rPr kumimoji="0" sz="1800" b="0" i="0" u="none" strike="noStrike" kern="1200" cap="none" spc="5" normalizeH="0" baseline="0" noProof="0" dirty="0">
                <a:ln>
                  <a:noFill/>
                </a:ln>
                <a:solidFill>
                  <a:prstClr val="black"/>
                </a:solidFill>
                <a:effectLst/>
                <a:uLnTx/>
                <a:uFillTx/>
                <a:latin typeface="Lucida Sans"/>
                <a:ea typeface="+mn-ea"/>
                <a:cs typeface="Lucida Sans"/>
              </a:rPr>
              <a:t>all </a:t>
            </a:r>
            <a:r>
              <a:rPr kumimoji="0" sz="1800" b="0" i="0" u="none" strike="noStrike" kern="1200" cap="none" spc="-5" normalizeH="0" baseline="0" noProof="0" dirty="0">
                <a:ln>
                  <a:noFill/>
                </a:ln>
                <a:solidFill>
                  <a:prstClr val="black"/>
                </a:solidFill>
                <a:effectLst/>
                <a:uLnTx/>
                <a:uFillTx/>
                <a:latin typeface="Lucida Sans"/>
                <a:ea typeface="+mn-ea"/>
                <a:cs typeface="Lucida Sans"/>
              </a:rPr>
              <a:t>instances of</a:t>
            </a:r>
            <a:r>
              <a:rPr kumimoji="0" sz="1800" b="0" i="0" u="none" strike="noStrike" kern="1200" cap="none" spc="-11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No </a:t>
            </a:r>
            <a:r>
              <a:rPr kumimoji="0" sz="1800" b="0" i="0" u="none" strike="noStrike" kern="1200" cap="none" spc="-5" normalizeH="0" baseline="0" noProof="0" dirty="0">
                <a:ln>
                  <a:noFill/>
                </a:ln>
                <a:solidFill>
                  <a:prstClr val="black"/>
                </a:solidFill>
                <a:effectLst/>
                <a:uLnTx/>
                <a:uFillTx/>
                <a:latin typeface="Lucida Sans"/>
                <a:ea typeface="+mn-ea"/>
                <a:cs typeface="Lucida Sans"/>
              </a:rPr>
              <a:t>instances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be</a:t>
            </a:r>
            <a:r>
              <a:rPr kumimoji="0" sz="1800" b="0" i="0" u="none" strike="noStrike" kern="1200" cap="none" spc="-4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created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9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All members </a:t>
            </a:r>
            <a:r>
              <a:rPr kumimoji="0" sz="1800" b="0" i="0" u="none" strike="noStrike" kern="1200" cap="none" spc="-10" normalizeH="0" baseline="0" noProof="0" dirty="0">
                <a:ln>
                  <a:noFill/>
                </a:ln>
                <a:solidFill>
                  <a:prstClr val="black"/>
                </a:solidFill>
                <a:effectLst/>
                <a:uLnTx/>
                <a:uFillTx/>
                <a:latin typeface="Lucida Sans"/>
                <a:ea typeface="+mn-ea"/>
                <a:cs typeface="Lucida Sans"/>
              </a:rPr>
              <a:t>must </a:t>
            </a:r>
            <a:r>
              <a:rPr kumimoji="0" sz="1800" b="0" i="0" u="none" strike="noStrike" kern="1200" cap="none" spc="-5" normalizeH="0" baseline="0" noProof="0" dirty="0">
                <a:ln>
                  <a:noFill/>
                </a:ln>
                <a:solidFill>
                  <a:prstClr val="black"/>
                </a:solidFill>
                <a:effectLst/>
                <a:uLnTx/>
                <a:uFillTx/>
                <a:latin typeface="Lucida Sans"/>
                <a:ea typeface="+mn-ea"/>
                <a:cs typeface="Lucida Sans"/>
              </a:rPr>
              <a:t>be</a:t>
            </a:r>
            <a:r>
              <a:rPr kumimoji="0" sz="1800" b="0" i="0" u="none" strike="noStrike" kern="1200" cap="none" spc="-3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static</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ts val="205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Access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members of </a:t>
            </a:r>
            <a:r>
              <a:rPr kumimoji="0" sz="1800" b="0" i="0" u="none" strike="noStrike" kern="1200" cap="none" spc="0" normalizeH="0" baseline="0" noProof="0" dirty="0">
                <a:ln>
                  <a:noFill/>
                </a:ln>
                <a:solidFill>
                  <a:prstClr val="black"/>
                </a:solidFill>
                <a:effectLst/>
                <a:uLnTx/>
                <a:uFillTx/>
                <a:latin typeface="Lucida Sans"/>
                <a:ea typeface="+mn-ea"/>
                <a:cs typeface="Lucida Sans"/>
              </a:rPr>
              <a:t>a static 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by</a:t>
            </a:r>
            <a:r>
              <a:rPr kumimoji="0" sz="1800" b="0" i="0" u="none" strike="noStrike" kern="1200" cap="none" spc="-10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using</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class name</a:t>
            </a:r>
            <a:r>
              <a:rPr kumimoji="0" sz="1800" b="0" i="0" u="none" strike="noStrike" kern="1200" cap="none" spc="-5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itself</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Cannot contain </a:t>
            </a:r>
            <a:r>
              <a:rPr kumimoji="0" sz="1800" b="0" i="0" u="none" strike="noStrike" kern="1200" cap="none" spc="-5" normalizeH="0" baseline="0" noProof="0" dirty="0">
                <a:ln>
                  <a:noFill/>
                </a:ln>
                <a:solidFill>
                  <a:prstClr val="black"/>
                </a:solidFill>
                <a:effectLst/>
                <a:uLnTx/>
                <a:uFillTx/>
                <a:latin typeface="Lucida Sans"/>
                <a:ea typeface="+mn-ea"/>
                <a:cs typeface="Lucida Sans"/>
              </a:rPr>
              <a:t>instance</a:t>
            </a:r>
            <a:r>
              <a:rPr kumimoji="0" sz="1800" b="0" i="0" u="none" strike="noStrike" kern="1200" cap="none" spc="-4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constructors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9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Cannot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inherited or</a:t>
            </a:r>
            <a:r>
              <a:rPr kumimoji="0" sz="1800" b="0" i="0" u="none" strike="noStrike" kern="1200" cap="none" spc="-3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inherit</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5290820" cy="4142740"/>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static class</a:t>
            </a:r>
            <a:r>
              <a:rPr kumimoji="0" sz="1800" b="0" i="0" u="none" strike="noStrike" kern="1200" cap="none" spc="-25"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srgbClr val="2B91AE"/>
                </a:solidFill>
                <a:effectLst/>
                <a:uLnTx/>
                <a:uFillTx/>
                <a:latin typeface="Consolas"/>
                <a:ea typeface="+mn-ea"/>
                <a:cs typeface="Consolas"/>
              </a:rPr>
              <a:t>MyClass</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static </a:t>
            </a:r>
            <a:r>
              <a:rPr kumimoji="0" sz="1800" b="0" i="0" u="none" strike="noStrike" kern="1200" cap="none" spc="0" normalizeH="0" baseline="0" noProof="0" dirty="0">
                <a:ln>
                  <a:noFill/>
                </a:ln>
                <a:solidFill>
                  <a:srgbClr val="0000FF"/>
                </a:solidFill>
                <a:effectLst/>
                <a:uLnTx/>
                <a:uFillTx/>
                <a:latin typeface="Consolas"/>
                <a:ea typeface="+mn-ea"/>
                <a:cs typeface="Consolas"/>
              </a:rPr>
              <a:t>int </a:t>
            </a:r>
            <a:r>
              <a:rPr kumimoji="0" sz="1800" b="0" i="0" u="none" strike="noStrike" kern="1200" cap="none" spc="-5" normalizeH="0" baseline="0" noProof="0" dirty="0">
                <a:ln>
                  <a:noFill/>
                </a:ln>
                <a:solidFill>
                  <a:prstClr val="black"/>
                </a:solidFill>
                <a:effectLst/>
                <a:uLnTx/>
                <a:uFillTx/>
                <a:latin typeface="Consolas"/>
                <a:ea typeface="+mn-ea"/>
                <a:cs typeface="Consolas"/>
              </a:rPr>
              <a:t>_multiplier </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6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10;</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512445" marR="0" lvl="0" indent="0" algn="l"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static long </a:t>
            </a:r>
            <a:r>
              <a:rPr kumimoji="0" sz="1800" b="0" i="0" u="none" strike="noStrike" kern="1200" cap="none" spc="-5" normalizeH="0" baseline="0" noProof="0" dirty="0">
                <a:ln>
                  <a:noFill/>
                </a:ln>
                <a:solidFill>
                  <a:prstClr val="black"/>
                </a:solidFill>
                <a:effectLst/>
                <a:uLnTx/>
                <a:uFillTx/>
                <a:latin typeface="Consolas"/>
                <a:ea typeface="+mn-ea"/>
                <a:cs typeface="Consolas"/>
              </a:rPr>
              <a:t>TimesTen(</a:t>
            </a:r>
            <a:r>
              <a:rPr kumimoji="0" sz="1800" b="0" i="0" u="none" strike="noStrike" kern="1200" cap="none" spc="-5" normalizeH="0" baseline="0" noProof="0" dirty="0">
                <a:ln>
                  <a:noFill/>
                </a:ln>
                <a:solidFill>
                  <a:srgbClr val="0000FF"/>
                </a:solidFill>
                <a:effectLst/>
                <a:uLnTx/>
                <a:uFillTx/>
                <a:latin typeface="Consolas"/>
                <a:ea typeface="+mn-ea"/>
                <a:cs typeface="Consolas"/>
              </a:rPr>
              <a:t>int</a:t>
            </a:r>
            <a:r>
              <a:rPr kumimoji="0" sz="1800" b="0" i="0" u="none" strike="noStrike" kern="1200" cap="none" spc="-50"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input)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01536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return </a:t>
            </a:r>
            <a:r>
              <a:rPr kumimoji="0" sz="1800" b="0" i="0" u="none" strike="noStrike" kern="1200" cap="none" spc="-5" normalizeH="0" baseline="0" noProof="0" dirty="0">
                <a:ln>
                  <a:noFill/>
                </a:ln>
                <a:solidFill>
                  <a:prstClr val="black"/>
                </a:solidFill>
                <a:effectLst/>
                <a:uLnTx/>
                <a:uFillTx/>
                <a:latin typeface="Consolas"/>
                <a:ea typeface="+mn-ea"/>
                <a:cs typeface="Consolas"/>
              </a:rPr>
              <a:t>input </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40"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_multiplier;</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9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8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onsolas"/>
                <a:ea typeface="+mn-ea"/>
                <a:cs typeface="Consolas"/>
              </a:rPr>
              <a:t>MyClass.TimesTen(5);</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436235" cy="696595"/>
          </a:xfrm>
          <a:prstGeom prst="rect">
            <a:avLst/>
          </a:prstGeom>
        </p:spPr>
        <p:txBody>
          <a:bodyPr vert="horz" wrap="square" lIns="0" tIns="12700" rIns="0" bIns="0" rtlCol="0">
            <a:spAutoFit/>
          </a:bodyPr>
          <a:lstStyle/>
          <a:p>
            <a:pPr marL="12700">
              <a:lnSpc>
                <a:spcPct val="100000"/>
              </a:lnSpc>
              <a:spcBef>
                <a:spcPts val="100"/>
              </a:spcBef>
            </a:pPr>
            <a:r>
              <a:rPr spc="-5" dirty="0"/>
              <a:t>Method</a:t>
            </a:r>
            <a:r>
              <a:rPr spc="-95" dirty="0"/>
              <a:t> </a:t>
            </a:r>
            <a:r>
              <a:rPr spc="-5" dirty="0"/>
              <a:t>overloading</a:t>
            </a:r>
          </a:p>
        </p:txBody>
      </p:sp>
      <p:sp>
        <p:nvSpPr>
          <p:cNvPr id="3" name="object 3"/>
          <p:cNvSpPr txBox="1"/>
          <p:nvPr/>
        </p:nvSpPr>
        <p:spPr>
          <a:xfrm>
            <a:off x="574040" y="1596897"/>
            <a:ext cx="5299710" cy="1414145"/>
          </a:xfrm>
          <a:prstGeom prst="rect">
            <a:avLst/>
          </a:prstGeom>
        </p:spPr>
        <p:txBody>
          <a:bodyPr vert="horz" wrap="square" lIns="0" tIns="43815" rIns="0" bIns="0" rtlCol="0">
            <a:spAutoFit/>
          </a:bodyPr>
          <a:lstStyle/>
          <a:p>
            <a:pPr marL="241300" marR="67310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Many </a:t>
            </a:r>
            <a:r>
              <a:rPr kumimoji="0" sz="1800" b="0" i="0" u="none" strike="noStrike" kern="1200" cap="none" spc="0" normalizeH="0" baseline="0" noProof="0" dirty="0">
                <a:ln>
                  <a:noFill/>
                </a:ln>
                <a:solidFill>
                  <a:prstClr val="black"/>
                </a:solidFill>
                <a:effectLst/>
                <a:uLnTx/>
                <a:uFillTx/>
                <a:latin typeface="Lucida Sans"/>
                <a:ea typeface="+mn-ea"/>
                <a:cs typeface="Lucida Sans"/>
              </a:rPr>
              <a:t>methods </a:t>
            </a:r>
            <a:r>
              <a:rPr kumimoji="0" sz="1800" b="0" i="0" u="none" strike="noStrike" kern="1200" cap="none" spc="5" normalizeH="0" baseline="0" noProof="0" dirty="0">
                <a:ln>
                  <a:noFill/>
                </a:ln>
                <a:solidFill>
                  <a:prstClr val="black"/>
                </a:solidFill>
                <a:effectLst/>
                <a:uLnTx/>
                <a:uFillTx/>
                <a:latin typeface="Lucida Sans"/>
                <a:ea typeface="+mn-ea"/>
                <a:cs typeface="Lucida Sans"/>
              </a:rPr>
              <a:t>with 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same name</a:t>
            </a:r>
            <a:r>
              <a:rPr kumimoji="0" sz="1800" b="0" i="0" u="none" strike="noStrike" kern="1200" cap="none" spc="-10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but  </a:t>
            </a:r>
            <a:r>
              <a:rPr kumimoji="0" sz="1800" b="0" i="0" u="none" strike="noStrike" kern="1200" cap="none" spc="0" normalizeH="0" baseline="0" noProof="0" dirty="0">
                <a:ln>
                  <a:noFill/>
                </a:ln>
                <a:solidFill>
                  <a:prstClr val="black"/>
                </a:solidFill>
                <a:effectLst/>
                <a:uLnTx/>
                <a:uFillTx/>
                <a:latin typeface="Lucida Sans"/>
                <a:ea typeface="+mn-ea"/>
                <a:cs typeface="Lucida Sans"/>
              </a:rPr>
              <a:t>different </a:t>
            </a:r>
            <a:r>
              <a:rPr kumimoji="0" sz="1800" b="0" i="0" u="none" strike="noStrike" kern="1200" cap="none" spc="-5" normalizeH="0" baseline="0" noProof="0" dirty="0">
                <a:ln>
                  <a:noFill/>
                </a:ln>
                <a:solidFill>
                  <a:prstClr val="black"/>
                </a:solidFill>
                <a:effectLst/>
                <a:uLnTx/>
                <a:uFillTx/>
                <a:latin typeface="Lucida Sans"/>
                <a:ea typeface="+mn-ea"/>
                <a:cs typeface="Lucida Sans"/>
              </a:rPr>
              <a:t>signature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5080" lvl="0" indent="-228600" algn="l" defTabSz="914400" rtl="0" eaLnBrk="1" fontAlgn="auto" latinLnBrk="0" hangingPunct="1">
              <a:lnSpc>
                <a:spcPct val="90100"/>
              </a:lnSpc>
              <a:spcBef>
                <a:spcPts val="969"/>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Compiler decides which method </a:t>
            </a:r>
            <a:r>
              <a:rPr kumimoji="0" sz="1800" b="0" i="0" u="none" strike="noStrike" kern="1200" cap="none" spc="5" normalizeH="0" baseline="0" noProof="0" dirty="0">
                <a:ln>
                  <a:noFill/>
                </a:ln>
                <a:solidFill>
                  <a:prstClr val="black"/>
                </a:solidFill>
                <a:effectLst/>
                <a:uLnTx/>
                <a:uFillTx/>
                <a:latin typeface="Lucida Sans"/>
                <a:ea typeface="+mn-ea"/>
                <a:cs typeface="Lucida Sans"/>
              </a:rPr>
              <a:t>to </a:t>
            </a:r>
            <a:r>
              <a:rPr kumimoji="0" sz="1800" b="0" i="0" u="none" strike="noStrike" kern="1200" cap="none" spc="0" normalizeH="0" baseline="0" noProof="0" dirty="0">
                <a:ln>
                  <a:noFill/>
                </a:ln>
                <a:solidFill>
                  <a:prstClr val="black"/>
                </a:solidFill>
                <a:effectLst/>
                <a:uLnTx/>
                <a:uFillTx/>
                <a:latin typeface="Lucida Sans"/>
                <a:ea typeface="+mn-ea"/>
                <a:cs typeface="Lucida Sans"/>
              </a:rPr>
              <a:t>call</a:t>
            </a:r>
            <a:r>
              <a:rPr kumimoji="0" sz="1800" b="0" i="0" u="none" strike="noStrike" kern="1200" cap="none" spc="-16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based  </a:t>
            </a:r>
            <a:r>
              <a:rPr kumimoji="0" sz="1800" b="0" i="0" u="none" strike="noStrike" kern="1200" cap="none" spc="-5" normalizeH="0" baseline="0" noProof="0" dirty="0">
                <a:ln>
                  <a:noFill/>
                </a:ln>
                <a:solidFill>
                  <a:prstClr val="black"/>
                </a:solidFill>
                <a:effectLst/>
                <a:uLnTx/>
                <a:uFillTx/>
                <a:latin typeface="Lucida Sans"/>
                <a:ea typeface="+mn-ea"/>
                <a:cs typeface="Lucida Sans"/>
              </a:rPr>
              <a:t>on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arguments passed matching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method </a:t>
            </a:r>
            <a:r>
              <a:rPr kumimoji="0" sz="1800" b="0" i="0" u="none" strike="noStrike" kern="1200" cap="none" spc="5" normalizeH="0" baseline="0" noProof="0" dirty="0">
                <a:ln>
                  <a:noFill/>
                </a:ln>
                <a:solidFill>
                  <a:prstClr val="black"/>
                </a:solidFill>
                <a:effectLst/>
                <a:uLnTx/>
                <a:uFillTx/>
                <a:latin typeface="Lucida Sans"/>
                <a:ea typeface="+mn-ea"/>
                <a:cs typeface="Lucida Sans"/>
              </a:rPr>
              <a:t>with 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same</a:t>
            </a:r>
            <a:r>
              <a:rPr kumimoji="0" sz="1800" b="0" i="0" u="none" strike="noStrike" kern="1200" cap="none" spc="-10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signature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3432175"/>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6175628" y="1492656"/>
            <a:ext cx="5092065" cy="2467610"/>
          </a:xfrm>
          <a:prstGeom prst="rect">
            <a:avLst/>
          </a:prstGeom>
        </p:spPr>
        <p:txBody>
          <a:bodyPr vert="horz" wrap="square" lIns="0" tIns="119380" rIns="0" bIns="0" rtlCol="0">
            <a:spAutoFit/>
          </a:bodyPr>
          <a:lstStyle/>
          <a:p>
            <a:pPr marL="12700" marR="0" lvl="0" indent="0" algn="l" defTabSz="914400" rtl="0" eaLnBrk="1" fontAlgn="auto" latinLnBrk="0" hangingPunct="1">
              <a:lnSpc>
                <a:spcPct val="100000"/>
              </a:lnSpc>
              <a:spcBef>
                <a:spcPts val="940"/>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public void </a:t>
            </a:r>
            <a:r>
              <a:rPr kumimoji="0" sz="1300" b="0" i="0" u="none" strike="noStrike" kern="1200" cap="none" spc="-5" normalizeH="0" baseline="0" noProof="0" dirty="0">
                <a:ln>
                  <a:noFill/>
                </a:ln>
                <a:solidFill>
                  <a:prstClr val="black"/>
                </a:solidFill>
                <a:effectLst/>
                <a:uLnTx/>
                <a:uFillTx/>
                <a:latin typeface="Consolas"/>
                <a:ea typeface="+mn-ea"/>
                <a:cs typeface="Consolas"/>
              </a:rPr>
              <a:t>SayHello(</a:t>
            </a:r>
            <a:r>
              <a:rPr kumimoji="0" sz="1300" b="0" i="0" u="none" strike="noStrike" kern="1200" cap="none" spc="-5" normalizeH="0" baseline="0" noProof="0" dirty="0">
                <a:ln>
                  <a:noFill/>
                </a:ln>
                <a:solidFill>
                  <a:srgbClr val="0000FF"/>
                </a:solidFill>
                <a:effectLst/>
                <a:uLnTx/>
                <a:uFillTx/>
                <a:latin typeface="Consolas"/>
                <a:ea typeface="+mn-ea"/>
                <a:cs typeface="Consolas"/>
              </a:rPr>
              <a:t>string</a:t>
            </a:r>
            <a:r>
              <a:rPr kumimoji="0" sz="1300" b="0" i="0" u="none" strike="noStrike" kern="1200" cap="none" spc="-10" normalizeH="0" baseline="0" noProof="0" dirty="0">
                <a:ln>
                  <a:noFill/>
                </a:ln>
                <a:solidFill>
                  <a:srgbClr val="0000FF"/>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firstName)</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0" lvl="0" indent="0" algn="l" defTabSz="914400" rtl="0" eaLnBrk="1" fontAlgn="auto" latinLnBrk="0" hangingPunct="1">
              <a:lnSpc>
                <a:spcPct val="100000"/>
              </a:lnSpc>
              <a:spcBef>
                <a:spcPts val="85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Console.WriteLine(</a:t>
            </a:r>
            <a:r>
              <a:rPr kumimoji="0" sz="1300" b="0" i="0" u="none" strike="noStrike" kern="1200" cap="none" spc="-5" normalizeH="0" baseline="0" noProof="0" dirty="0">
                <a:ln>
                  <a:noFill/>
                </a:ln>
                <a:solidFill>
                  <a:srgbClr val="A21515"/>
                </a:solidFill>
                <a:effectLst/>
                <a:uLnTx/>
                <a:uFillTx/>
                <a:latin typeface="Consolas"/>
                <a:ea typeface="+mn-ea"/>
                <a:cs typeface="Consolas"/>
              </a:rPr>
              <a:t>$"Hello </a:t>
            </a:r>
            <a:r>
              <a:rPr kumimoji="0" sz="1300" b="0" i="0" u="none" strike="noStrike" kern="1200" cap="none" spc="-5" normalizeH="0" baseline="0" noProof="0" dirty="0">
                <a:ln>
                  <a:noFill/>
                </a:ln>
                <a:solidFill>
                  <a:prstClr val="black"/>
                </a:solidFill>
                <a:effectLst/>
                <a:uLnTx/>
                <a:uFillTx/>
                <a:latin typeface="Consolas"/>
                <a:ea typeface="+mn-ea"/>
                <a:cs typeface="Consolas"/>
              </a:rPr>
              <a:t>{firstName}</a:t>
            </a:r>
            <a:r>
              <a:rPr kumimoji="0" sz="1300" b="0" i="0" u="none" strike="noStrike" kern="1200" cap="none" spc="-5" normalizeH="0" baseline="0" noProof="0" dirty="0">
                <a:ln>
                  <a:noFill/>
                </a:ln>
                <a:solidFill>
                  <a:srgbClr val="A21515"/>
                </a:solidFill>
                <a:effectLst/>
                <a:uLnTx/>
                <a:uFillTx/>
                <a:latin typeface="Consolas"/>
                <a:ea typeface="+mn-ea"/>
                <a:cs typeface="Consolas"/>
              </a:rPr>
              <a:t>!"</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44"/>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373380" marR="5080" lvl="0" indent="-361315" algn="l" defTabSz="914400" rtl="0" eaLnBrk="1" fontAlgn="auto" latinLnBrk="0" hangingPunct="1">
              <a:lnSpc>
                <a:spcPct val="307800"/>
              </a:lnSpc>
              <a:spcBef>
                <a:spcPts val="10"/>
              </a:spcBef>
              <a:spcAft>
                <a:spcPts val="0"/>
              </a:spcAft>
              <a:buClrTx/>
              <a:buSzTx/>
              <a:buFontTx/>
              <a:buNone/>
              <a:tabLst/>
              <a:defRPr/>
            </a:pPr>
            <a:r>
              <a:rPr kumimoji="0" sz="1300" b="0" i="0" u="none" strike="noStrike" kern="1200" cap="none" spc="-5" normalizeH="0" baseline="0" noProof="0" dirty="0">
                <a:ln>
                  <a:noFill/>
                </a:ln>
                <a:solidFill>
                  <a:srgbClr val="0000FF"/>
                </a:solidFill>
                <a:effectLst/>
                <a:uLnTx/>
                <a:uFillTx/>
                <a:latin typeface="Consolas"/>
                <a:ea typeface="+mn-ea"/>
                <a:cs typeface="Consolas"/>
              </a:rPr>
              <a:t>public void </a:t>
            </a:r>
            <a:r>
              <a:rPr kumimoji="0" sz="1300" b="0" i="0" u="none" strike="noStrike" kern="1200" cap="none" spc="-5" normalizeH="0" baseline="0" noProof="0" dirty="0">
                <a:ln>
                  <a:noFill/>
                </a:ln>
                <a:solidFill>
                  <a:prstClr val="black"/>
                </a:solidFill>
                <a:effectLst/>
                <a:uLnTx/>
                <a:uFillTx/>
                <a:latin typeface="Consolas"/>
                <a:ea typeface="+mn-ea"/>
                <a:cs typeface="Consolas"/>
              </a:rPr>
              <a:t>SayHello(</a:t>
            </a:r>
            <a:r>
              <a:rPr kumimoji="0" sz="1300" b="0" i="0" u="none" strike="noStrike" kern="1200" cap="none" spc="-5" normalizeH="0" baseline="0" noProof="0" dirty="0">
                <a:ln>
                  <a:noFill/>
                </a:ln>
                <a:solidFill>
                  <a:srgbClr val="0000FF"/>
                </a:solidFill>
                <a:effectLst/>
                <a:uLnTx/>
                <a:uFillTx/>
                <a:latin typeface="Consolas"/>
                <a:ea typeface="+mn-ea"/>
                <a:cs typeface="Consolas"/>
              </a:rPr>
              <a:t>string </a:t>
            </a:r>
            <a:r>
              <a:rPr kumimoji="0" sz="1300" b="0" i="0" u="none" strike="noStrike" kern="1200" cap="none" spc="-5" normalizeH="0" baseline="0" noProof="0" dirty="0">
                <a:ln>
                  <a:noFill/>
                </a:ln>
                <a:solidFill>
                  <a:prstClr val="black"/>
                </a:solidFill>
                <a:effectLst/>
                <a:uLnTx/>
                <a:uFillTx/>
                <a:latin typeface="Consolas"/>
                <a:ea typeface="+mn-ea"/>
                <a:cs typeface="Consolas"/>
              </a:rPr>
              <a:t>firstName, </a:t>
            </a:r>
            <a:r>
              <a:rPr kumimoji="0" sz="1300" b="0" i="0" u="none" strike="noStrike" kern="1200" cap="none" spc="-5" normalizeH="0" baseline="0" noProof="0" dirty="0">
                <a:ln>
                  <a:noFill/>
                </a:ln>
                <a:solidFill>
                  <a:srgbClr val="0000FF"/>
                </a:solidFill>
                <a:effectLst/>
                <a:uLnTx/>
                <a:uFillTx/>
                <a:latin typeface="Consolas"/>
                <a:ea typeface="+mn-ea"/>
                <a:cs typeface="Consolas"/>
              </a:rPr>
              <a:t>string </a:t>
            </a:r>
            <a:r>
              <a:rPr kumimoji="0" sz="1300" b="0" i="0" u="none" strike="noStrike" kern="1200" cap="none" spc="-5" normalizeH="0" baseline="0" noProof="0" dirty="0">
                <a:ln>
                  <a:noFill/>
                </a:ln>
                <a:solidFill>
                  <a:prstClr val="black"/>
                </a:solidFill>
                <a:effectLst/>
                <a:uLnTx/>
                <a:uFillTx/>
                <a:latin typeface="Consolas"/>
                <a:ea typeface="+mn-ea"/>
                <a:cs typeface="Consolas"/>
              </a:rPr>
              <a:t>LastName)  Console.WriteLine(</a:t>
            </a:r>
            <a:r>
              <a:rPr kumimoji="0" sz="1300" b="0" i="0" u="none" strike="noStrike" kern="1200" cap="none" spc="-5" normalizeH="0" baseline="0" noProof="0" dirty="0">
                <a:ln>
                  <a:noFill/>
                </a:ln>
                <a:solidFill>
                  <a:srgbClr val="A21515"/>
                </a:solidFill>
                <a:effectLst/>
                <a:uLnTx/>
                <a:uFillTx/>
                <a:latin typeface="Consolas"/>
                <a:ea typeface="+mn-ea"/>
                <a:cs typeface="Consolas"/>
              </a:rPr>
              <a:t>$"Hello </a:t>
            </a:r>
            <a:r>
              <a:rPr kumimoji="0" sz="1300" b="0" i="0" u="none" strike="noStrike" kern="1200" cap="none" spc="-5" normalizeH="0" baseline="0" noProof="0" dirty="0">
                <a:ln>
                  <a:noFill/>
                </a:ln>
                <a:solidFill>
                  <a:prstClr val="black"/>
                </a:solidFill>
                <a:effectLst/>
                <a:uLnTx/>
                <a:uFillTx/>
                <a:latin typeface="Consolas"/>
                <a:ea typeface="+mn-ea"/>
                <a:cs typeface="Consolas"/>
              </a:rPr>
              <a:t>{firstName}</a:t>
            </a:r>
            <a:r>
              <a:rPr kumimoji="0" sz="1300" b="0" i="0" u="none" strike="noStrike" kern="1200" cap="none" spc="-1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prstClr val="black"/>
                </a:solidFill>
                <a:effectLst/>
                <a:uLnTx/>
                <a:uFillTx/>
                <a:latin typeface="Consolas"/>
                <a:ea typeface="+mn-ea"/>
                <a:cs typeface="Consolas"/>
              </a:rPr>
              <a:t>{LastName}</a:t>
            </a:r>
            <a:r>
              <a:rPr kumimoji="0" sz="1300" b="0" i="0" u="none" strike="noStrike" kern="1200" cap="none" spc="-5" normalizeH="0" baseline="0" noProof="0" dirty="0">
                <a:ln>
                  <a:noFill/>
                </a:ln>
                <a:solidFill>
                  <a:srgbClr val="A21515"/>
                </a:solidFill>
                <a:effectLst/>
                <a:uLnTx/>
                <a:uFillTx/>
                <a:latin typeface="Consolas"/>
                <a:ea typeface="+mn-ea"/>
                <a:cs typeface="Consolas"/>
              </a:rPr>
              <a:t>!"</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175628" y="4043553"/>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txBox="1"/>
          <p:nvPr/>
        </p:nvSpPr>
        <p:spPr>
          <a:xfrm>
            <a:off x="6175628" y="4348353"/>
            <a:ext cx="116205"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object 8"/>
          <p:cNvSpPr txBox="1"/>
          <p:nvPr/>
        </p:nvSpPr>
        <p:spPr>
          <a:xfrm>
            <a:off x="6175628" y="4653153"/>
            <a:ext cx="1562100" cy="2235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10" normalizeH="0" baseline="0" noProof="0" dirty="0">
                <a:ln>
                  <a:noFill/>
                </a:ln>
                <a:solidFill>
                  <a:prstClr val="black"/>
                </a:solidFill>
                <a:effectLst/>
                <a:uLnTx/>
                <a:uFillTx/>
                <a:latin typeface="Consolas"/>
                <a:ea typeface="+mn-ea"/>
                <a:cs typeface="Consolas"/>
              </a:rPr>
              <a:t>Say</a:t>
            </a:r>
            <a:r>
              <a:rPr kumimoji="0" sz="1300" b="0" i="0" u="none" strike="noStrike" kern="1200" cap="none" spc="0" normalizeH="0" baseline="0" noProof="0" dirty="0">
                <a:ln>
                  <a:noFill/>
                </a:ln>
                <a:solidFill>
                  <a:prstClr val="black"/>
                </a:solidFill>
                <a:effectLst/>
                <a:uLnTx/>
                <a:uFillTx/>
                <a:latin typeface="Consolas"/>
                <a:ea typeface="+mn-ea"/>
                <a:cs typeface="Consolas"/>
              </a:rPr>
              <a:t>H</a:t>
            </a:r>
            <a:r>
              <a:rPr kumimoji="0" sz="1300" b="0" i="0" u="none" strike="noStrike" kern="1200" cap="none" spc="-10" normalizeH="0" baseline="0" noProof="0" dirty="0">
                <a:ln>
                  <a:noFill/>
                </a:ln>
                <a:solidFill>
                  <a:prstClr val="black"/>
                </a:solidFill>
                <a:effectLst/>
                <a:uLnTx/>
                <a:uFillTx/>
                <a:latin typeface="Consolas"/>
                <a:ea typeface="+mn-ea"/>
                <a:cs typeface="Consolas"/>
              </a:rPr>
              <a:t>e</a:t>
            </a:r>
            <a:r>
              <a:rPr kumimoji="0" sz="1300" b="0" i="0" u="none" strike="noStrike" kern="1200" cap="none" spc="0" normalizeH="0" baseline="0" noProof="0" dirty="0">
                <a:ln>
                  <a:noFill/>
                </a:ln>
                <a:solidFill>
                  <a:prstClr val="black"/>
                </a:solidFill>
                <a:effectLst/>
                <a:uLnTx/>
                <a:uFillTx/>
                <a:latin typeface="Consolas"/>
                <a:ea typeface="+mn-ea"/>
                <a:cs typeface="Consolas"/>
              </a:rPr>
              <a:t>l</a:t>
            </a:r>
            <a:r>
              <a:rPr kumimoji="0" sz="1300" b="0" i="0" u="none" strike="noStrike" kern="1200" cap="none" spc="-10" normalizeH="0" baseline="0" noProof="0" dirty="0">
                <a:ln>
                  <a:noFill/>
                </a:ln>
                <a:solidFill>
                  <a:prstClr val="black"/>
                </a:solidFill>
                <a:effectLst/>
                <a:uLnTx/>
                <a:uFillTx/>
                <a:latin typeface="Consolas"/>
                <a:ea typeface="+mn-ea"/>
                <a:cs typeface="Consolas"/>
              </a:rPr>
              <a:t>lo</a:t>
            </a:r>
            <a:r>
              <a:rPr kumimoji="0" sz="1300" b="0" i="0" u="none" strike="noStrike" kern="1200" cap="none" spc="0" normalizeH="0" baseline="0" noProof="0" dirty="0">
                <a:ln>
                  <a:noFill/>
                </a:ln>
                <a:solidFill>
                  <a:prstClr val="black"/>
                </a:solidFill>
                <a:effectLst/>
                <a:uLnTx/>
                <a:uFillTx/>
                <a:latin typeface="Consolas"/>
                <a:ea typeface="+mn-ea"/>
                <a:cs typeface="Consolas"/>
              </a:rPr>
              <a:t>(</a:t>
            </a:r>
            <a:r>
              <a:rPr kumimoji="0" sz="1300" b="0" i="0" u="none" strike="noStrike" kern="1200" cap="none" spc="-10" normalizeH="0" baseline="0" noProof="0" dirty="0">
                <a:ln>
                  <a:noFill/>
                </a:ln>
                <a:solidFill>
                  <a:srgbClr val="A21515"/>
                </a:solidFill>
                <a:effectLst/>
                <a:uLnTx/>
                <a:uFillTx/>
                <a:latin typeface="Consolas"/>
                <a:ea typeface="+mn-ea"/>
                <a:cs typeface="Consolas"/>
              </a:rPr>
              <a:t>"J</a:t>
            </a:r>
            <a:r>
              <a:rPr kumimoji="0" sz="1300" b="0" i="0" u="none" strike="noStrike" kern="1200" cap="none" spc="0" normalizeH="0" baseline="0" noProof="0" dirty="0">
                <a:ln>
                  <a:noFill/>
                </a:ln>
                <a:solidFill>
                  <a:srgbClr val="A21515"/>
                </a:solidFill>
                <a:effectLst/>
                <a:uLnTx/>
                <a:uFillTx/>
                <a:latin typeface="Consolas"/>
                <a:ea typeface="+mn-ea"/>
                <a:cs typeface="Consolas"/>
              </a:rPr>
              <a:t>o</a:t>
            </a:r>
            <a:r>
              <a:rPr kumimoji="0" sz="1300" b="0" i="0" u="none" strike="noStrike" kern="1200" cap="none" spc="-10" normalizeH="0" baseline="0" noProof="0" dirty="0">
                <a:ln>
                  <a:noFill/>
                </a:ln>
                <a:solidFill>
                  <a:srgbClr val="A21515"/>
                </a:solidFill>
                <a:effectLst/>
                <a:uLnTx/>
                <a:uFillTx/>
                <a:latin typeface="Consolas"/>
                <a:ea typeface="+mn-ea"/>
                <a:cs typeface="Consolas"/>
              </a:rPr>
              <a:t>h</a:t>
            </a:r>
            <a:r>
              <a:rPr kumimoji="0" sz="1300" b="0" i="0" u="none" strike="noStrike" kern="1200" cap="none" spc="0" normalizeH="0" baseline="0" noProof="0" dirty="0">
                <a:ln>
                  <a:noFill/>
                </a:ln>
                <a:solidFill>
                  <a:srgbClr val="A21515"/>
                </a:solidFill>
                <a:effectLst/>
                <a:uLnTx/>
                <a:uFillTx/>
                <a:latin typeface="Consolas"/>
                <a:ea typeface="+mn-ea"/>
                <a:cs typeface="Consolas"/>
              </a:rPr>
              <a:t>n</a:t>
            </a:r>
            <a:r>
              <a:rPr kumimoji="0" sz="1300" b="0" i="0" u="none" strike="noStrike" kern="1200" cap="none" spc="-10" normalizeH="0" baseline="0" noProof="0" dirty="0">
                <a:ln>
                  <a:noFill/>
                </a:ln>
                <a:solidFill>
                  <a:srgbClr val="A21515"/>
                </a:solidFill>
                <a:effectLst/>
                <a:uLnTx/>
                <a:uFillTx/>
                <a:latin typeface="Consolas"/>
                <a:ea typeface="+mn-ea"/>
                <a:cs typeface="Consolas"/>
              </a:rPr>
              <a:t>"</a:t>
            </a:r>
            <a:r>
              <a:rPr kumimoji="0" sz="1300" b="0" i="0" u="none" strike="noStrike" kern="1200" cap="none" spc="-10"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
        <p:nvSpPr>
          <p:cNvPr id="9" name="object 9"/>
          <p:cNvSpPr txBox="1"/>
          <p:nvPr/>
        </p:nvSpPr>
        <p:spPr>
          <a:xfrm>
            <a:off x="6175628" y="4959858"/>
            <a:ext cx="2737485" cy="11404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5" normalizeH="0" baseline="0" noProof="0" dirty="0">
                <a:ln>
                  <a:noFill/>
                </a:ln>
                <a:solidFill>
                  <a:srgbClr val="008000"/>
                </a:solidFill>
                <a:effectLst/>
                <a:uLnTx/>
                <a:uFillTx/>
                <a:latin typeface="Consolas"/>
                <a:ea typeface="+mn-ea"/>
                <a:cs typeface="Consolas"/>
              </a:rPr>
              <a:t>// outputs "Hello</a:t>
            </a:r>
            <a:r>
              <a:rPr kumimoji="0" sz="1300" b="0" i="0" u="none" strike="noStrike" kern="1200" cap="none" spc="-45" normalizeH="0" baseline="0" noProof="0" dirty="0">
                <a:ln>
                  <a:noFill/>
                </a:ln>
                <a:solidFill>
                  <a:srgbClr val="008000"/>
                </a:solidFill>
                <a:effectLst/>
                <a:uLnTx/>
                <a:uFillTx/>
                <a:latin typeface="Consolas"/>
                <a:ea typeface="+mn-ea"/>
                <a:cs typeface="Consolas"/>
              </a:rPr>
              <a:t> </a:t>
            </a:r>
            <a:r>
              <a:rPr kumimoji="0" sz="1300" b="0" i="0" u="none" strike="noStrike" kern="1200" cap="none" spc="-5" normalizeH="0" baseline="0" noProof="0" dirty="0">
                <a:ln>
                  <a:noFill/>
                </a:ln>
                <a:solidFill>
                  <a:srgbClr val="008000"/>
                </a:solidFill>
                <a:effectLst/>
                <a:uLnTx/>
                <a:uFillTx/>
                <a:latin typeface="Consolas"/>
                <a:ea typeface="+mn-ea"/>
                <a:cs typeface="Consolas"/>
              </a:rPr>
              <a:t>John!"</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00" b="0" i="0" u="none" strike="noStrike" kern="1200" cap="none" spc="-5" normalizeH="0" baseline="0" noProof="0" dirty="0">
                <a:ln>
                  <a:noFill/>
                </a:ln>
                <a:solidFill>
                  <a:prstClr val="black"/>
                </a:solidFill>
                <a:effectLst/>
                <a:uLnTx/>
                <a:uFillTx/>
                <a:latin typeface="Consolas"/>
                <a:ea typeface="+mn-ea"/>
                <a:cs typeface="Consolas"/>
              </a:rPr>
              <a:t>SayHello(</a:t>
            </a:r>
            <a:r>
              <a:rPr kumimoji="0" sz="1300" b="0" i="0" u="none" strike="noStrike" kern="1200" cap="none" spc="-5" normalizeH="0" baseline="0" noProof="0" dirty="0">
                <a:ln>
                  <a:noFill/>
                </a:ln>
                <a:solidFill>
                  <a:srgbClr val="A21515"/>
                </a:solidFill>
                <a:effectLst/>
                <a:uLnTx/>
                <a:uFillTx/>
                <a:latin typeface="Consolas"/>
                <a:ea typeface="+mn-ea"/>
                <a:cs typeface="Consolas"/>
              </a:rPr>
              <a:t>"John"</a:t>
            </a:r>
            <a:r>
              <a:rPr kumimoji="0" sz="1300" b="0" i="0" u="none" strike="noStrike" kern="1200" cap="none" spc="-5" normalizeH="0" baseline="0" noProof="0" dirty="0">
                <a:ln>
                  <a:noFill/>
                </a:ln>
                <a:solidFill>
                  <a:prstClr val="black"/>
                </a:solidFill>
                <a:effectLst/>
                <a:uLnTx/>
                <a:uFillTx/>
                <a:latin typeface="Consolas"/>
                <a:ea typeface="+mn-ea"/>
                <a:cs typeface="Consolas"/>
              </a:rPr>
              <a:t>,</a:t>
            </a:r>
            <a:r>
              <a:rPr kumimoji="0" sz="1300" b="0" i="0" u="none" strike="noStrike" kern="1200" cap="none" spc="-15" normalizeH="0" baseline="0" noProof="0" dirty="0">
                <a:ln>
                  <a:noFill/>
                </a:ln>
                <a:solidFill>
                  <a:prstClr val="black"/>
                </a:solidFill>
                <a:effectLst/>
                <a:uLnTx/>
                <a:uFillTx/>
                <a:latin typeface="Consolas"/>
                <a:ea typeface="+mn-ea"/>
                <a:cs typeface="Consolas"/>
              </a:rPr>
              <a:t> </a:t>
            </a:r>
            <a:r>
              <a:rPr kumimoji="0" sz="1300" b="0" i="0" u="none" strike="noStrike" kern="1200" cap="none" spc="-5" normalizeH="0" baseline="0" noProof="0" dirty="0">
                <a:ln>
                  <a:noFill/>
                </a:ln>
                <a:solidFill>
                  <a:srgbClr val="A21515"/>
                </a:solidFill>
                <a:effectLst/>
                <a:uLnTx/>
                <a:uFillTx/>
                <a:latin typeface="Consolas"/>
                <a:ea typeface="+mn-ea"/>
                <a:cs typeface="Consolas"/>
              </a:rPr>
              <a:t>"Smith"</a:t>
            </a:r>
            <a:r>
              <a:rPr kumimoji="0" sz="1300" b="0" i="0" u="none" strike="noStrike" kern="1200" cap="none" spc="-5" normalizeH="0" baseline="0" noProof="0" dirty="0">
                <a:ln>
                  <a:noFill/>
                </a:ln>
                <a:solidFill>
                  <a:prstClr val="black"/>
                </a:solidFill>
                <a:effectLst/>
                <a:uLnTx/>
                <a:uFillTx/>
                <a:latin typeface="Consolas"/>
                <a:ea typeface="+mn-ea"/>
                <a:cs typeface="Consolas"/>
              </a:rPr>
              <a:t>);</a:t>
            </a:r>
            <a:endParaRPr kumimoji="0" sz="13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65"/>
              </a:spcBef>
              <a:spcAft>
                <a:spcPts val="0"/>
              </a:spcAft>
              <a:buClrTx/>
              <a:buSzTx/>
              <a:buFontTx/>
              <a:buNone/>
              <a:tabLst/>
              <a:defRPr/>
            </a:pPr>
            <a:r>
              <a:rPr kumimoji="0" sz="1300" b="0" i="0" u="none" strike="noStrike" kern="1200" cap="none" spc="-5" normalizeH="0" baseline="0" noProof="0" dirty="0">
                <a:ln>
                  <a:noFill/>
                </a:ln>
                <a:solidFill>
                  <a:srgbClr val="008000"/>
                </a:solidFill>
                <a:effectLst/>
                <a:uLnTx/>
                <a:uFillTx/>
                <a:latin typeface="Consolas"/>
                <a:ea typeface="+mn-ea"/>
                <a:cs typeface="Consolas"/>
              </a:rPr>
              <a:t>// outputs "Hello John</a:t>
            </a:r>
            <a:r>
              <a:rPr kumimoji="0" sz="1300" b="0" i="0" u="none" strike="noStrike" kern="1200" cap="none" spc="-75" normalizeH="0" baseline="0" noProof="0" dirty="0">
                <a:ln>
                  <a:noFill/>
                </a:ln>
                <a:solidFill>
                  <a:srgbClr val="008000"/>
                </a:solidFill>
                <a:effectLst/>
                <a:uLnTx/>
                <a:uFillTx/>
                <a:latin typeface="Consolas"/>
                <a:ea typeface="+mn-ea"/>
                <a:cs typeface="Consolas"/>
              </a:rPr>
              <a:t> </a:t>
            </a:r>
            <a:r>
              <a:rPr kumimoji="0" sz="1300" b="0" i="0" u="none" strike="noStrike" kern="1200" cap="none" spc="-5" normalizeH="0" baseline="0" noProof="0" dirty="0">
                <a:ln>
                  <a:noFill/>
                </a:ln>
                <a:solidFill>
                  <a:srgbClr val="008000"/>
                </a:solidFill>
                <a:effectLst/>
                <a:uLnTx/>
                <a:uFillTx/>
                <a:latin typeface="Consolas"/>
                <a:ea typeface="+mn-ea"/>
                <a:cs typeface="Consolas"/>
              </a:rPr>
              <a:t>Smith!"</a:t>
            </a:r>
            <a:endParaRPr kumimoji="0" sz="13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4569460" cy="696595"/>
          </a:xfrm>
          <a:prstGeom prst="rect">
            <a:avLst/>
          </a:prstGeom>
        </p:spPr>
        <p:txBody>
          <a:bodyPr vert="horz" wrap="square" lIns="0" tIns="12700" rIns="0" bIns="0" rtlCol="0">
            <a:spAutoFit/>
          </a:bodyPr>
          <a:lstStyle/>
          <a:p>
            <a:pPr marL="12700">
              <a:lnSpc>
                <a:spcPct val="100000"/>
              </a:lnSpc>
              <a:spcBef>
                <a:spcPts val="100"/>
              </a:spcBef>
            </a:pPr>
            <a:r>
              <a:rPr dirty="0"/>
              <a:t>Access</a:t>
            </a:r>
            <a:r>
              <a:rPr spc="-105" dirty="0"/>
              <a:t> </a:t>
            </a:r>
            <a:r>
              <a:rPr spc="-5" dirty="0"/>
              <a:t>Modifiers</a:t>
            </a:r>
          </a:p>
        </p:txBody>
      </p:sp>
      <p:sp>
        <p:nvSpPr>
          <p:cNvPr id="3" name="object 3"/>
          <p:cNvSpPr txBox="1"/>
          <p:nvPr/>
        </p:nvSpPr>
        <p:spPr>
          <a:xfrm>
            <a:off x="574040" y="1497837"/>
            <a:ext cx="10777220" cy="2761615"/>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1" i="1" u="none" strike="noStrike" kern="1200" cap="none" spc="-15" normalizeH="0" baseline="0" noProof="0" dirty="0">
                <a:ln>
                  <a:noFill/>
                </a:ln>
                <a:solidFill>
                  <a:prstClr val="black"/>
                </a:solidFill>
                <a:effectLst/>
                <a:uLnTx/>
                <a:uFillTx/>
                <a:latin typeface="Lucida Sans"/>
                <a:ea typeface="+mn-ea"/>
                <a:cs typeface="Lucida Sans"/>
              </a:rPr>
              <a:t>public </a:t>
            </a:r>
            <a:r>
              <a:rPr kumimoji="0" sz="1800" b="0" i="0" u="none" strike="noStrike" kern="1200" cap="none" spc="0" normalizeH="0" baseline="0" noProof="0" dirty="0">
                <a:ln>
                  <a:noFill/>
                </a:ln>
                <a:solidFill>
                  <a:prstClr val="black"/>
                </a:solidFill>
                <a:effectLst/>
                <a:uLnTx/>
                <a:uFillTx/>
                <a:latin typeface="Lucida Sans"/>
                <a:ea typeface="+mn-ea"/>
                <a:cs typeface="Lucida Sans"/>
              </a:rPr>
              <a:t>: Access is not</a:t>
            </a:r>
            <a:r>
              <a:rPr kumimoji="0" sz="1800" b="0" i="0" u="none" strike="noStrike" kern="1200" cap="none" spc="2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restricted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protected </a:t>
            </a:r>
            <a:r>
              <a:rPr kumimoji="0" sz="1800" b="0" i="0" u="none" strike="noStrike" kern="1200" cap="none" spc="0" normalizeH="0" baseline="0" noProof="0" dirty="0">
                <a:ln>
                  <a:noFill/>
                </a:ln>
                <a:solidFill>
                  <a:prstClr val="black"/>
                </a:solidFill>
                <a:effectLst/>
                <a:uLnTx/>
                <a:uFillTx/>
                <a:latin typeface="Lucida Sans"/>
                <a:ea typeface="+mn-ea"/>
                <a:cs typeface="Lucida Sans"/>
              </a:rPr>
              <a:t>: Access is limited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containing 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or </a:t>
            </a:r>
            <a:r>
              <a:rPr kumimoji="0" sz="1800" b="0" i="0" u="none" strike="noStrike" kern="1200" cap="none" spc="0" normalizeH="0" baseline="0" noProof="0" dirty="0">
                <a:ln>
                  <a:noFill/>
                </a:ln>
                <a:solidFill>
                  <a:prstClr val="black"/>
                </a:solidFill>
                <a:effectLst/>
                <a:uLnTx/>
                <a:uFillTx/>
                <a:latin typeface="Lucida Sans"/>
                <a:ea typeface="+mn-ea"/>
                <a:cs typeface="Lucida Sans"/>
              </a:rPr>
              <a:t>types derived </a:t>
            </a:r>
            <a:r>
              <a:rPr kumimoji="0" sz="1800" b="0" i="0" u="none" strike="noStrike" kern="1200" cap="none" spc="-5" normalizeH="0" baseline="0" noProof="0" dirty="0">
                <a:ln>
                  <a:noFill/>
                </a:ln>
                <a:solidFill>
                  <a:prstClr val="black"/>
                </a:solidFill>
                <a:effectLst/>
                <a:uLnTx/>
                <a:uFillTx/>
                <a:latin typeface="Lucida Sans"/>
                <a:ea typeface="+mn-ea"/>
                <a:cs typeface="Lucida Sans"/>
              </a:rPr>
              <a:t>from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containing</a:t>
            </a:r>
            <a:r>
              <a:rPr kumimoji="0" sz="1800" b="0" i="0" u="none" strike="noStrike" kern="1200" cap="none" spc="-229"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1" i="1" u="none" strike="noStrike" kern="1200" cap="none" spc="-5" normalizeH="0" baseline="0" noProof="0" dirty="0">
                <a:ln>
                  <a:noFill/>
                </a:ln>
                <a:solidFill>
                  <a:prstClr val="black"/>
                </a:solidFill>
                <a:effectLst/>
                <a:uLnTx/>
                <a:uFillTx/>
                <a:latin typeface="Lucida Sans"/>
                <a:ea typeface="+mn-ea"/>
                <a:cs typeface="Lucida Sans"/>
              </a:rPr>
              <a:t>internal </a:t>
            </a:r>
            <a:r>
              <a:rPr kumimoji="0" sz="1800" b="0" i="0" u="none" strike="noStrike" kern="1200" cap="none" spc="0" normalizeH="0" baseline="0" noProof="0" dirty="0">
                <a:ln>
                  <a:noFill/>
                </a:ln>
                <a:solidFill>
                  <a:prstClr val="black"/>
                </a:solidFill>
                <a:effectLst/>
                <a:uLnTx/>
                <a:uFillTx/>
                <a:latin typeface="Lucida Sans"/>
                <a:ea typeface="+mn-ea"/>
                <a:cs typeface="Lucida Sans"/>
              </a:rPr>
              <a:t>: Access is limited </a:t>
            </a:r>
            <a:r>
              <a:rPr kumimoji="0" sz="1800" b="0" i="0" u="none" strike="noStrike" kern="1200" cap="none" spc="5" normalizeH="0" baseline="0" noProof="0" dirty="0">
                <a:ln>
                  <a:noFill/>
                </a:ln>
                <a:solidFill>
                  <a:prstClr val="black"/>
                </a:solidFill>
                <a:effectLst/>
                <a:uLnTx/>
                <a:uFillTx/>
                <a:latin typeface="Lucida Sans"/>
                <a:ea typeface="+mn-ea"/>
                <a:cs typeface="Lucida Sans"/>
              </a:rPr>
              <a:t>to 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current</a:t>
            </a:r>
            <a:r>
              <a:rPr kumimoji="0" sz="1800" b="0" i="0" u="none" strike="noStrike" kern="1200" cap="none" spc="-6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assembly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737870" lvl="0" indent="-228600" algn="l" defTabSz="914400" rtl="0" eaLnBrk="1" fontAlgn="auto" latinLnBrk="0" hangingPunct="1">
              <a:lnSpc>
                <a:spcPts val="1939"/>
              </a:lnSpc>
              <a:spcBef>
                <a:spcPts val="104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protected </a:t>
            </a:r>
            <a:r>
              <a:rPr kumimoji="0" sz="1800" b="1" i="1" u="none" strike="noStrike" kern="1200" cap="none" spc="-5" normalizeH="0" baseline="0" noProof="0" dirty="0">
                <a:ln>
                  <a:noFill/>
                </a:ln>
                <a:solidFill>
                  <a:prstClr val="black"/>
                </a:solidFill>
                <a:effectLst/>
                <a:uLnTx/>
                <a:uFillTx/>
                <a:latin typeface="Lucida Sans"/>
                <a:ea typeface="+mn-ea"/>
                <a:cs typeface="Lucida Sans"/>
              </a:rPr>
              <a:t>internal </a:t>
            </a:r>
            <a:r>
              <a:rPr kumimoji="0" sz="1800" b="0" i="0" u="none" strike="noStrike" kern="1200" cap="none" spc="0" normalizeH="0" baseline="0" noProof="0" dirty="0">
                <a:ln>
                  <a:noFill/>
                </a:ln>
                <a:solidFill>
                  <a:prstClr val="black"/>
                </a:solidFill>
                <a:effectLst/>
                <a:uLnTx/>
                <a:uFillTx/>
                <a:latin typeface="Lucida Sans"/>
                <a:ea typeface="+mn-ea"/>
                <a:cs typeface="Lucida Sans"/>
              </a:rPr>
              <a:t>: Access is limited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current assembly or </a:t>
            </a:r>
            <a:r>
              <a:rPr kumimoji="0" sz="1800" b="0" i="0" u="none" strike="noStrike" kern="1200" cap="none" spc="0" normalizeH="0" baseline="0" noProof="0" dirty="0">
                <a:ln>
                  <a:noFill/>
                </a:ln>
                <a:solidFill>
                  <a:prstClr val="black"/>
                </a:solidFill>
                <a:effectLst/>
                <a:uLnTx/>
                <a:uFillTx/>
                <a:latin typeface="Lucida Sans"/>
                <a:ea typeface="+mn-ea"/>
                <a:cs typeface="Lucida Sans"/>
              </a:rPr>
              <a:t>types derived </a:t>
            </a:r>
            <a:r>
              <a:rPr kumimoji="0" sz="1800" b="0" i="0" u="none" strike="noStrike" kern="1200" cap="none" spc="-5" normalizeH="0" baseline="0" noProof="0" dirty="0">
                <a:ln>
                  <a:noFill/>
                </a:ln>
                <a:solidFill>
                  <a:prstClr val="black"/>
                </a:solidFill>
                <a:effectLst/>
                <a:uLnTx/>
                <a:uFillTx/>
                <a:latin typeface="Lucida Sans"/>
                <a:ea typeface="+mn-ea"/>
                <a:cs typeface="Lucida Sans"/>
              </a:rPr>
              <a:t>from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containing</a:t>
            </a:r>
            <a:r>
              <a:rPr kumimoji="0" sz="1800" b="0" i="0" u="none" strike="noStrike" kern="1200" cap="none" spc="-3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6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private </a:t>
            </a:r>
            <a:r>
              <a:rPr kumimoji="0" sz="1800" b="0" i="0" u="none" strike="noStrike" kern="1200" cap="none" spc="0" normalizeH="0" baseline="0" noProof="0" dirty="0">
                <a:ln>
                  <a:noFill/>
                </a:ln>
                <a:solidFill>
                  <a:prstClr val="black"/>
                </a:solidFill>
                <a:effectLst/>
                <a:uLnTx/>
                <a:uFillTx/>
                <a:latin typeface="Lucida Sans"/>
                <a:ea typeface="+mn-ea"/>
                <a:cs typeface="Lucida Sans"/>
              </a:rPr>
              <a:t>: Access is </a:t>
            </a:r>
            <a:r>
              <a:rPr kumimoji="0" sz="1800" b="0" i="0" u="none" strike="noStrike" kern="1200" cap="none" spc="5" normalizeH="0" baseline="0" noProof="0" dirty="0">
                <a:ln>
                  <a:noFill/>
                </a:ln>
                <a:solidFill>
                  <a:prstClr val="black"/>
                </a:solidFill>
                <a:effectLst/>
                <a:uLnTx/>
                <a:uFillTx/>
                <a:latin typeface="Lucida Sans"/>
                <a:ea typeface="+mn-ea"/>
                <a:cs typeface="Lucida Sans"/>
              </a:rPr>
              <a:t>limited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containing</a:t>
            </a:r>
            <a:r>
              <a:rPr kumimoji="0" sz="1800" b="0" i="0" u="none" strike="noStrike" kern="1200" cap="none" spc="-9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type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945515" lvl="0" indent="-228600" algn="l" defTabSz="914400" rtl="0" eaLnBrk="1" fontAlgn="auto" latinLnBrk="0" hangingPunct="1">
              <a:lnSpc>
                <a:spcPts val="1939"/>
              </a:lnSpc>
              <a:spcBef>
                <a:spcPts val="103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private protected </a:t>
            </a:r>
            <a:r>
              <a:rPr kumimoji="0" sz="1800" b="0" i="0" u="none" strike="noStrike" kern="1200" cap="none" spc="0" normalizeH="0" baseline="0" noProof="0" dirty="0">
                <a:ln>
                  <a:noFill/>
                </a:ln>
                <a:solidFill>
                  <a:prstClr val="black"/>
                </a:solidFill>
                <a:effectLst/>
                <a:uLnTx/>
                <a:uFillTx/>
                <a:latin typeface="Lucida Sans"/>
                <a:ea typeface="+mn-ea"/>
                <a:cs typeface="Lucida Sans"/>
              </a:rPr>
              <a:t>: Access is limited </a:t>
            </a:r>
            <a:r>
              <a:rPr kumimoji="0" sz="1800" b="0" i="0" u="none" strike="noStrike" kern="1200" cap="none" spc="10" normalizeH="0" baseline="0" noProof="0" dirty="0">
                <a:ln>
                  <a:noFill/>
                </a:ln>
                <a:solidFill>
                  <a:prstClr val="black"/>
                </a:solidFill>
                <a:effectLst/>
                <a:uLnTx/>
                <a:uFillTx/>
                <a:latin typeface="Lucida Sans"/>
                <a:ea typeface="+mn-ea"/>
                <a:cs typeface="Lucida Sans"/>
              </a:rPr>
              <a:t>to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containing 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or </a:t>
            </a:r>
            <a:r>
              <a:rPr kumimoji="0" sz="1800" b="0" i="0" u="none" strike="noStrike" kern="1200" cap="none" spc="0" normalizeH="0" baseline="0" noProof="0" dirty="0">
                <a:ln>
                  <a:noFill/>
                </a:ln>
                <a:solidFill>
                  <a:prstClr val="black"/>
                </a:solidFill>
                <a:effectLst/>
                <a:uLnTx/>
                <a:uFillTx/>
                <a:latin typeface="Lucida Sans"/>
                <a:ea typeface="+mn-ea"/>
                <a:cs typeface="Lucida Sans"/>
              </a:rPr>
              <a:t>types derived </a:t>
            </a:r>
            <a:r>
              <a:rPr kumimoji="0" sz="1800" b="0" i="0" u="none" strike="noStrike" kern="1200" cap="none" spc="-5" normalizeH="0" baseline="0" noProof="0" dirty="0">
                <a:ln>
                  <a:noFill/>
                </a:ln>
                <a:solidFill>
                  <a:prstClr val="black"/>
                </a:solidFill>
                <a:effectLst/>
                <a:uLnTx/>
                <a:uFillTx/>
                <a:latin typeface="Lucida Sans"/>
                <a:ea typeface="+mn-ea"/>
                <a:cs typeface="Lucida Sans"/>
              </a:rPr>
              <a:t>from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containing class within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current</a:t>
            </a:r>
            <a:r>
              <a:rPr kumimoji="0" sz="1800" b="0" i="0" u="none" strike="noStrike" kern="1200" cap="none" spc="-70" normalizeH="0" baseline="0" noProof="0" dirty="0">
                <a:ln>
                  <a:noFill/>
                </a:ln>
                <a:solidFill>
                  <a:prstClr val="black"/>
                </a:solidFill>
                <a:effectLst/>
                <a:uLnTx/>
                <a:uFillTx/>
                <a:latin typeface="Lucida Sans"/>
                <a:ea typeface="+mn-ea"/>
                <a:cs typeface="Lucida Sans"/>
              </a:rPr>
              <a:t> </a:t>
            </a:r>
            <a:r>
              <a:rPr kumimoji="0" sz="1800" b="0" i="0" u="none" strike="noStrike" kern="1200" cap="none" spc="-10" normalizeH="0" baseline="0" noProof="0" dirty="0">
                <a:ln>
                  <a:noFill/>
                </a:ln>
                <a:solidFill>
                  <a:prstClr val="black"/>
                </a:solidFill>
                <a:effectLst/>
                <a:uLnTx/>
                <a:uFillTx/>
                <a:latin typeface="Lucida Sans"/>
                <a:ea typeface="+mn-ea"/>
                <a:cs typeface="Lucida Sans"/>
              </a:rPr>
              <a:t>assembly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ABEDFE2-51F9-4392-AC9E-EF007A79A0DC}"/>
              </a:ext>
            </a:extLst>
          </p:cNvPr>
          <p:cNvSpPr>
            <a:spLocks noGrp="1"/>
          </p:cNvSpPr>
          <p:nvPr>
            <p:ph type="title"/>
          </p:nvPr>
        </p:nvSpPr>
        <p:spPr/>
        <p:txBody>
          <a:bodyPr/>
          <a:lstStyle/>
          <a:p>
            <a:r>
              <a:rPr lang="en-US" dirty="0"/>
              <a:t>Fahrenheit to </a:t>
            </a:r>
            <a:r>
              <a:rPr lang="en-US" dirty="0" err="1"/>
              <a:t>Celcius</a:t>
            </a:r>
            <a:endParaRPr lang="el-GR" dirty="0"/>
          </a:p>
        </p:txBody>
      </p:sp>
      <p:sp>
        <p:nvSpPr>
          <p:cNvPr id="3" name="Θέση κειμένου 2">
            <a:extLst>
              <a:ext uri="{FF2B5EF4-FFF2-40B4-BE49-F238E27FC236}">
                <a16:creationId xmlns:a16="http://schemas.microsoft.com/office/drawing/2014/main" id="{39D412AF-7CE6-4DB9-B772-ECC3E98B0449}"/>
              </a:ext>
            </a:extLst>
          </p:cNvPr>
          <p:cNvSpPr>
            <a:spLocks noGrp="1"/>
          </p:cNvSpPr>
          <p:nvPr>
            <p:ph type="body" idx="1"/>
          </p:nvPr>
        </p:nvSpPr>
        <p:spPr>
          <a:xfrm>
            <a:off x="574040" y="1497837"/>
            <a:ext cx="11043919" cy="3877985"/>
          </a:xfrm>
        </p:spPr>
        <p:txBody>
          <a:bodyPr/>
          <a:lstStyle/>
          <a:p>
            <a:r>
              <a:rPr lang="en-US" dirty="0"/>
              <a:t>The formula for converting a temperature from Fahrenheit to Celsius is: </a:t>
            </a:r>
          </a:p>
          <a:p>
            <a:r>
              <a:rPr lang="en-US" dirty="0"/>
              <a:t>C = 5/9(F – 32) </a:t>
            </a:r>
          </a:p>
          <a:p>
            <a:r>
              <a:rPr lang="en-US" dirty="0"/>
              <a:t>where F is the temperature in Fahrenheit and C is the temperature in Celsius.</a:t>
            </a:r>
          </a:p>
          <a:p>
            <a:endParaRPr lang="en-US" dirty="0"/>
          </a:p>
          <a:p>
            <a:r>
              <a:rPr lang="en-US" dirty="0"/>
              <a:t>Write a class called </a:t>
            </a:r>
            <a:r>
              <a:rPr lang="en-US" dirty="0" err="1"/>
              <a:t>TemperatureConversion</a:t>
            </a:r>
            <a:r>
              <a:rPr lang="en-US" dirty="0"/>
              <a:t> that includes methods that: </a:t>
            </a:r>
          </a:p>
          <a:p>
            <a:endParaRPr lang="en-US" dirty="0"/>
          </a:p>
          <a:p>
            <a:r>
              <a:rPr lang="en-US" dirty="0"/>
              <a:t>• Convert Celsius to Fahrenheit. The Celsius temperature is passed as a parameter and it returns the corresponding Fahrenheit temperature. </a:t>
            </a:r>
          </a:p>
          <a:p>
            <a:endParaRPr lang="en-US" dirty="0"/>
          </a:p>
          <a:p>
            <a:r>
              <a:rPr lang="en-US" dirty="0"/>
              <a:t>• Convert Fahrenheit to Celsius. The Fahrenheit temperature is passed as a parameter and it returns the corresponding Celsius temperature.</a:t>
            </a:r>
          </a:p>
          <a:p>
            <a:endParaRPr lang="en-US" dirty="0"/>
          </a:p>
          <a:p>
            <a:r>
              <a:rPr lang="en-US" dirty="0"/>
              <a:t> Demonstrate the methods by using loops to display the Fahrenheit temperatures 32 through 212 and their Celsius equivalents and the Celsius temperatures between 0 and 100 and their Fahrenheit equivalents. </a:t>
            </a:r>
            <a:endParaRPr lang="el-GR" dirty="0"/>
          </a:p>
        </p:txBody>
      </p:sp>
    </p:spTree>
    <p:extLst>
      <p:ext uri="{BB962C8B-B14F-4D97-AF65-F5344CB8AC3E}">
        <p14:creationId xmlns:p14="http://schemas.microsoft.com/office/powerpoint/2010/main" val="4261123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4756150" cy="696595"/>
          </a:xfrm>
          <a:prstGeom prst="rect">
            <a:avLst/>
          </a:prstGeom>
        </p:spPr>
        <p:txBody>
          <a:bodyPr vert="horz" wrap="square" lIns="0" tIns="12700" rIns="0" bIns="0" rtlCol="0">
            <a:spAutoFit/>
          </a:bodyPr>
          <a:lstStyle/>
          <a:p>
            <a:pPr marL="12700">
              <a:lnSpc>
                <a:spcPct val="100000"/>
              </a:lnSpc>
              <a:spcBef>
                <a:spcPts val="100"/>
              </a:spcBef>
            </a:pPr>
            <a:r>
              <a:rPr dirty="0"/>
              <a:t>OOP -</a:t>
            </a:r>
            <a:r>
              <a:rPr spc="-100" dirty="0"/>
              <a:t> </a:t>
            </a:r>
            <a:r>
              <a:rPr spc="-5" dirty="0"/>
              <a:t>Inheritance</a:t>
            </a:r>
          </a:p>
        </p:txBody>
      </p:sp>
      <p:sp>
        <p:nvSpPr>
          <p:cNvPr id="3" name="object 3"/>
          <p:cNvSpPr txBox="1"/>
          <p:nvPr/>
        </p:nvSpPr>
        <p:spPr>
          <a:xfrm>
            <a:off x="574040" y="1497837"/>
            <a:ext cx="10444480" cy="77216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class can inherit </a:t>
            </a:r>
            <a:r>
              <a:rPr kumimoji="0" sz="1800" b="0" i="0" u="none" strike="noStrike" kern="1200" cap="none" spc="-5" normalizeH="0" baseline="0" noProof="0" dirty="0">
                <a:ln>
                  <a:noFill/>
                </a:ln>
                <a:solidFill>
                  <a:prstClr val="black"/>
                </a:solidFill>
                <a:effectLst/>
                <a:uLnTx/>
                <a:uFillTx/>
                <a:latin typeface="Lucida Sans"/>
                <a:ea typeface="+mn-ea"/>
                <a:cs typeface="Lucida Sans"/>
              </a:rPr>
              <a:t>another class’ properties, </a:t>
            </a:r>
            <a:r>
              <a:rPr kumimoji="0" sz="1800" b="0" i="0" u="none" strike="noStrike" kern="1200" cap="none" spc="0" normalizeH="0" baseline="0" noProof="0" dirty="0">
                <a:ln>
                  <a:noFill/>
                </a:ln>
                <a:solidFill>
                  <a:prstClr val="black"/>
                </a:solidFill>
                <a:effectLst/>
                <a:uLnTx/>
                <a:uFillTx/>
                <a:latin typeface="Lucida Sans"/>
                <a:ea typeface="+mn-ea"/>
                <a:cs typeface="Lucida Sans"/>
              </a:rPr>
              <a:t>members and</a:t>
            </a:r>
            <a:r>
              <a:rPr kumimoji="0" sz="1800" b="0" i="0" u="none" strike="noStrike" kern="1200" cap="none" spc="-8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methods.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virtual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 </a:t>
            </a:r>
            <a:r>
              <a:rPr kumimoji="0" sz="1800" b="0" i="0" u="none" strike="noStrike" kern="1200" cap="none" spc="0" normalizeH="0" baseline="0" noProof="0" dirty="0">
                <a:ln>
                  <a:noFill/>
                </a:ln>
                <a:solidFill>
                  <a:prstClr val="black"/>
                </a:solidFill>
                <a:effectLst/>
                <a:uLnTx/>
                <a:uFillTx/>
                <a:latin typeface="Lucida Sans"/>
                <a:ea typeface="+mn-ea"/>
                <a:cs typeface="Lucida Sans"/>
              </a:rPr>
              <a:t>states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 </a:t>
            </a:r>
            <a:r>
              <a:rPr kumimoji="0" sz="1800" b="0" i="0" u="none" strike="noStrike" kern="1200" cap="none" spc="-5" normalizeH="0" baseline="0" noProof="0" dirty="0">
                <a:ln>
                  <a:noFill/>
                </a:ln>
                <a:solidFill>
                  <a:prstClr val="black"/>
                </a:solidFill>
                <a:effectLst/>
                <a:uLnTx/>
                <a:uFillTx/>
                <a:latin typeface="Lucida Sans"/>
                <a:ea typeface="+mn-ea"/>
                <a:cs typeface="Lucida Sans"/>
              </a:rPr>
              <a:t>base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 method 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a:t>
            </a:r>
            <a:r>
              <a:rPr kumimoji="0" sz="1800" b="0" i="0" u="none" strike="noStrike" kern="1200" cap="none" spc="0" normalizeH="0" baseline="0" noProof="0" dirty="0">
                <a:ln>
                  <a:noFill/>
                </a:ln>
                <a:solidFill>
                  <a:prstClr val="black"/>
                </a:solidFill>
                <a:effectLst/>
                <a:uLnTx/>
                <a:uFillTx/>
                <a:latin typeface="Lucida Sans"/>
                <a:ea typeface="+mn-ea"/>
                <a:cs typeface="Lucida Sans"/>
              </a:rPr>
              <a:t>overridden </a:t>
            </a:r>
            <a:r>
              <a:rPr kumimoji="0" sz="1800" b="0" i="0" u="none" strike="noStrike" kern="1200" cap="none" spc="-5" normalizeH="0" baseline="0" noProof="0" dirty="0">
                <a:ln>
                  <a:noFill/>
                </a:ln>
                <a:solidFill>
                  <a:prstClr val="black"/>
                </a:solidFill>
                <a:effectLst/>
                <a:uLnTx/>
                <a:uFillTx/>
                <a:latin typeface="Lucida Sans"/>
                <a:ea typeface="+mn-ea"/>
                <a:cs typeface="Lucida Sans"/>
              </a:rPr>
              <a:t>using </a:t>
            </a:r>
            <a:r>
              <a:rPr kumimoji="0" sz="1800" b="1" i="1" u="none" strike="noStrike" kern="1200" cap="none" spc="-10" normalizeH="0" baseline="0" noProof="0" dirty="0">
                <a:ln>
                  <a:noFill/>
                </a:ln>
                <a:solidFill>
                  <a:prstClr val="black"/>
                </a:solidFill>
                <a:effectLst/>
                <a:uLnTx/>
                <a:uFillTx/>
                <a:latin typeface="Lucida Sans"/>
                <a:ea typeface="+mn-ea"/>
                <a:cs typeface="Lucida Sans"/>
              </a:rPr>
              <a:t>override</a:t>
            </a:r>
            <a:r>
              <a:rPr kumimoji="0" sz="1800" b="1" i="1" u="none" strike="noStrike" kern="1200" cap="none" spc="2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keyword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4756150" cy="696595"/>
          </a:xfrm>
          <a:prstGeom prst="rect">
            <a:avLst/>
          </a:prstGeom>
        </p:spPr>
        <p:txBody>
          <a:bodyPr vert="horz" wrap="square" lIns="0" tIns="12700" rIns="0" bIns="0" rtlCol="0">
            <a:spAutoFit/>
          </a:bodyPr>
          <a:lstStyle/>
          <a:p>
            <a:pPr marL="12700">
              <a:lnSpc>
                <a:spcPct val="100000"/>
              </a:lnSpc>
              <a:spcBef>
                <a:spcPts val="100"/>
              </a:spcBef>
            </a:pPr>
            <a:r>
              <a:rPr dirty="0"/>
              <a:t>OOP -</a:t>
            </a:r>
            <a:r>
              <a:rPr spc="-100" dirty="0"/>
              <a:t> </a:t>
            </a:r>
            <a:r>
              <a:rPr spc="-5" dirty="0"/>
              <a:t>Inheritance</a:t>
            </a:r>
          </a:p>
        </p:txBody>
      </p:sp>
      <p:sp>
        <p:nvSpPr>
          <p:cNvPr id="3" name="object 3"/>
          <p:cNvSpPr txBox="1"/>
          <p:nvPr/>
        </p:nvSpPr>
        <p:spPr>
          <a:xfrm>
            <a:off x="574040" y="1497837"/>
            <a:ext cx="10870565" cy="139319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class can </a:t>
            </a:r>
            <a:r>
              <a:rPr kumimoji="0" sz="1800" b="0" i="0" u="none" strike="noStrike" kern="1200" cap="none" spc="-5" normalizeH="0" baseline="0" noProof="0" dirty="0">
                <a:ln>
                  <a:noFill/>
                </a:ln>
                <a:solidFill>
                  <a:prstClr val="black"/>
                </a:solidFill>
                <a:effectLst/>
                <a:uLnTx/>
                <a:uFillTx/>
                <a:latin typeface="Lucida Sans"/>
                <a:ea typeface="+mn-ea"/>
                <a:cs typeface="Lucida Sans"/>
              </a:rPr>
              <a:t>be </a:t>
            </a:r>
            <a:r>
              <a:rPr kumimoji="0" sz="1800" b="0" i="0" u="none" strike="noStrike" kern="1200" cap="none" spc="0" normalizeH="0" baseline="0" noProof="0" dirty="0">
                <a:ln>
                  <a:noFill/>
                </a:ln>
                <a:solidFill>
                  <a:prstClr val="black"/>
                </a:solidFill>
                <a:effectLst/>
                <a:uLnTx/>
                <a:uFillTx/>
                <a:latin typeface="Lucida Sans"/>
                <a:ea typeface="+mn-ea"/>
                <a:cs typeface="Lucida Sans"/>
              </a:rPr>
              <a:t>marked </a:t>
            </a:r>
            <a:r>
              <a:rPr kumimoji="0" sz="1800" b="0" i="0" u="none" strike="noStrike" kern="1200" cap="none" spc="5" normalizeH="0" baseline="0" noProof="0" dirty="0">
                <a:ln>
                  <a:noFill/>
                </a:ln>
                <a:solidFill>
                  <a:prstClr val="black"/>
                </a:solidFill>
                <a:effectLst/>
                <a:uLnTx/>
                <a:uFillTx/>
                <a:latin typeface="Lucida Sans"/>
                <a:ea typeface="+mn-ea"/>
                <a:cs typeface="Lucida Sans"/>
              </a:rPr>
              <a:t>as </a:t>
            </a:r>
            <a:r>
              <a:rPr kumimoji="0" sz="1800" b="0" i="0" u="none" strike="noStrike" kern="1200" cap="none" spc="0" normalizeH="0" baseline="0" noProof="0" dirty="0">
                <a:ln>
                  <a:noFill/>
                </a:ln>
                <a:solidFill>
                  <a:prstClr val="black"/>
                </a:solidFill>
                <a:effectLst/>
                <a:uLnTx/>
                <a:uFillTx/>
                <a:latin typeface="Lucida Sans"/>
                <a:ea typeface="+mn-ea"/>
                <a:cs typeface="Lucida Sans"/>
              </a:rPr>
              <a:t>abstract </a:t>
            </a:r>
            <a:r>
              <a:rPr kumimoji="0" sz="1800" b="0" i="0" u="none" strike="noStrike" kern="1200" cap="none" spc="-5" normalizeH="0" baseline="0" noProof="0" dirty="0">
                <a:ln>
                  <a:noFill/>
                </a:ln>
                <a:solidFill>
                  <a:prstClr val="black"/>
                </a:solidFill>
                <a:effectLst/>
                <a:uLnTx/>
                <a:uFillTx/>
                <a:latin typeface="Lucida Sans"/>
                <a:ea typeface="+mn-ea"/>
                <a:cs typeface="Lucida Sans"/>
              </a:rPr>
              <a:t>using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1" i="1" u="none" strike="noStrike" kern="1200" cap="none" spc="-10" normalizeH="0" baseline="0" noProof="0" dirty="0">
                <a:ln>
                  <a:noFill/>
                </a:ln>
                <a:solidFill>
                  <a:prstClr val="black"/>
                </a:solidFill>
                <a:effectLst/>
                <a:uLnTx/>
                <a:uFillTx/>
                <a:latin typeface="Lucida Sans"/>
                <a:ea typeface="+mn-ea"/>
                <a:cs typeface="Lucida Sans"/>
              </a:rPr>
              <a:t>abstract</a:t>
            </a:r>
            <a:r>
              <a:rPr kumimoji="0" sz="1800" b="1" i="1" u="none" strike="noStrike" kern="1200" cap="none" spc="-4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An abstract class can contain abstract </a:t>
            </a:r>
            <a:r>
              <a:rPr kumimoji="0" sz="1800" b="0" i="0" u="none" strike="noStrike" kern="1200" cap="none" spc="-5" normalizeH="0" baseline="0" noProof="0" dirty="0">
                <a:ln>
                  <a:noFill/>
                </a:ln>
                <a:solidFill>
                  <a:prstClr val="black"/>
                </a:solidFill>
                <a:effectLst/>
                <a:uLnTx/>
                <a:uFillTx/>
                <a:latin typeface="Lucida Sans"/>
                <a:ea typeface="+mn-ea"/>
                <a:cs typeface="Lucida Sans"/>
              </a:rPr>
              <a:t>methods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0" normalizeH="0" baseline="0" noProof="0" dirty="0">
                <a:ln>
                  <a:noFill/>
                </a:ln>
                <a:solidFill>
                  <a:prstClr val="black"/>
                </a:solidFill>
                <a:effectLst/>
                <a:uLnTx/>
                <a:uFillTx/>
                <a:latin typeface="Lucida Sans"/>
                <a:ea typeface="+mn-ea"/>
                <a:cs typeface="Lucida Sans"/>
              </a:rPr>
              <a:t>have no </a:t>
            </a:r>
            <a:r>
              <a:rPr kumimoji="0" sz="1800" b="0" i="0" u="none" strike="noStrike" kern="1200" cap="none" spc="-5" normalizeH="0" baseline="0" noProof="0" dirty="0">
                <a:ln>
                  <a:noFill/>
                </a:ln>
                <a:solidFill>
                  <a:prstClr val="black"/>
                </a:solidFill>
                <a:effectLst/>
                <a:uLnTx/>
                <a:uFillTx/>
                <a:latin typeface="Lucida Sans"/>
                <a:ea typeface="+mn-ea"/>
                <a:cs typeface="Lucida Sans"/>
              </a:rPr>
              <a:t>implementation, just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r>
              <a:rPr kumimoji="0" sz="1800" b="0" i="0" u="none" strike="noStrike" kern="1200" cap="none" spc="-10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signature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ts val="2055"/>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Classes inheriting from abstract </a:t>
            </a:r>
            <a:r>
              <a:rPr kumimoji="0" sz="1800" b="0" i="0" u="none" strike="noStrike" kern="1200" cap="none" spc="-5" normalizeH="0" baseline="0" noProof="0" dirty="0">
                <a:ln>
                  <a:noFill/>
                </a:ln>
                <a:solidFill>
                  <a:prstClr val="black"/>
                </a:solidFill>
                <a:effectLst/>
                <a:uLnTx/>
                <a:uFillTx/>
                <a:latin typeface="Lucida Sans"/>
                <a:ea typeface="+mn-ea"/>
                <a:cs typeface="Lucida Sans"/>
              </a:rPr>
              <a:t>classes </a:t>
            </a:r>
            <a:r>
              <a:rPr kumimoji="0" sz="1800" b="0" i="0" u="none" strike="noStrike" kern="1200" cap="none" spc="-10" normalizeH="0" baseline="0" noProof="0" dirty="0">
                <a:ln>
                  <a:noFill/>
                </a:ln>
                <a:solidFill>
                  <a:prstClr val="black"/>
                </a:solidFill>
                <a:effectLst/>
                <a:uLnTx/>
                <a:uFillTx/>
                <a:latin typeface="Lucida Sans"/>
                <a:ea typeface="+mn-ea"/>
                <a:cs typeface="Lucida Sans"/>
              </a:rPr>
              <a:t>must </a:t>
            </a:r>
            <a:r>
              <a:rPr kumimoji="0" sz="1800" b="0" i="0" u="none" strike="noStrike" kern="1200" cap="none" spc="0" normalizeH="0" baseline="0" noProof="0" dirty="0">
                <a:ln>
                  <a:noFill/>
                </a:ln>
                <a:solidFill>
                  <a:prstClr val="black"/>
                </a:solidFill>
                <a:effectLst/>
                <a:uLnTx/>
                <a:uFillTx/>
                <a:latin typeface="Lucida Sans"/>
                <a:ea typeface="+mn-ea"/>
                <a:cs typeface="Lucida Sans"/>
              </a:rPr>
              <a:t>implement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abstract methods using</a:t>
            </a:r>
            <a:r>
              <a:rPr kumimoji="0" sz="1800" b="0" i="0" u="none" strike="noStrike" kern="1200" cap="none" spc="-8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55"/>
              </a:lnSpc>
              <a:spcBef>
                <a:spcPts val="0"/>
              </a:spcBef>
              <a:spcAft>
                <a:spcPts val="0"/>
              </a:spcAft>
              <a:buClrTx/>
              <a:buSzTx/>
              <a:buFontTx/>
              <a:buNone/>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override</a:t>
            </a:r>
            <a:r>
              <a:rPr kumimoji="0" sz="1800" b="1" i="1" u="none" strike="noStrike" kern="1200" cap="none" spc="3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κειμένου 2">
            <a:extLst>
              <a:ext uri="{FF2B5EF4-FFF2-40B4-BE49-F238E27FC236}">
                <a16:creationId xmlns:a16="http://schemas.microsoft.com/office/drawing/2014/main" id="{05B589F4-7F50-49E8-BDC0-966995267C01}"/>
              </a:ext>
            </a:extLst>
          </p:cNvPr>
          <p:cNvSpPr>
            <a:spLocks noGrp="1"/>
          </p:cNvSpPr>
          <p:nvPr>
            <p:ph type="body" sz="quarter" idx="13"/>
          </p:nvPr>
        </p:nvSpPr>
        <p:spPr/>
        <p:txBody>
          <a:bodyPr>
            <a:normAutofit/>
          </a:bodyPr>
          <a:lstStyle/>
          <a:p>
            <a:endParaRPr lang="el-GR" dirty="0"/>
          </a:p>
        </p:txBody>
      </p:sp>
      <p:sp>
        <p:nvSpPr>
          <p:cNvPr id="4" name="Θέση κειμένου 3">
            <a:extLst>
              <a:ext uri="{FF2B5EF4-FFF2-40B4-BE49-F238E27FC236}">
                <a16:creationId xmlns:a16="http://schemas.microsoft.com/office/drawing/2014/main" id="{ACB13F17-D2BC-480F-8E4F-CC237F37E035}"/>
              </a:ext>
            </a:extLst>
          </p:cNvPr>
          <p:cNvSpPr>
            <a:spLocks noGrp="1"/>
          </p:cNvSpPr>
          <p:nvPr>
            <p:ph type="body" sz="quarter" idx="14"/>
          </p:nvPr>
        </p:nvSpPr>
        <p:spPr/>
        <p:txBody>
          <a:bodyPr>
            <a:normAutofit fontScale="85000" lnSpcReduction="20000"/>
          </a:bodyPr>
          <a:lstStyle/>
          <a:p>
            <a:endParaRPr lang="el-GR"/>
          </a:p>
        </p:txBody>
      </p:sp>
      <p:pic>
        <p:nvPicPr>
          <p:cNvPr id="8" name="Εικόνα 7">
            <a:extLst>
              <a:ext uri="{FF2B5EF4-FFF2-40B4-BE49-F238E27FC236}">
                <a16:creationId xmlns:a16="http://schemas.microsoft.com/office/drawing/2014/main" id="{F432BBB8-EA6E-4042-B491-EF024874C026}"/>
              </a:ext>
            </a:extLst>
          </p:cNvPr>
          <p:cNvPicPr>
            <a:picLocks noChangeAspect="1"/>
          </p:cNvPicPr>
          <p:nvPr/>
        </p:nvPicPr>
        <p:blipFill>
          <a:blip r:embed="rId2"/>
          <a:stretch>
            <a:fillRect/>
          </a:stretch>
        </p:blipFill>
        <p:spPr>
          <a:xfrm>
            <a:off x="402672" y="226503"/>
            <a:ext cx="10872132" cy="6115575"/>
          </a:xfrm>
          <a:prstGeom prst="rect">
            <a:avLst/>
          </a:prstGeom>
        </p:spPr>
      </p:pic>
    </p:spTree>
    <p:extLst>
      <p:ext uri="{BB962C8B-B14F-4D97-AF65-F5344CB8AC3E}">
        <p14:creationId xmlns:p14="http://schemas.microsoft.com/office/powerpoint/2010/main" val="418787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4756150" cy="696595"/>
          </a:xfrm>
          <a:prstGeom prst="rect">
            <a:avLst/>
          </a:prstGeom>
        </p:spPr>
        <p:txBody>
          <a:bodyPr vert="horz" wrap="square" lIns="0" tIns="12700" rIns="0" bIns="0" rtlCol="0">
            <a:spAutoFit/>
          </a:bodyPr>
          <a:lstStyle/>
          <a:p>
            <a:pPr marL="12700">
              <a:lnSpc>
                <a:spcPct val="100000"/>
              </a:lnSpc>
              <a:spcBef>
                <a:spcPts val="100"/>
              </a:spcBef>
            </a:pPr>
            <a:r>
              <a:rPr dirty="0"/>
              <a:t>OOP -</a:t>
            </a:r>
            <a:r>
              <a:rPr spc="-100" dirty="0"/>
              <a:t> </a:t>
            </a:r>
            <a:r>
              <a:rPr spc="-5" dirty="0"/>
              <a:t>Inheritance</a:t>
            </a:r>
          </a:p>
        </p:txBody>
      </p:sp>
      <p:sp>
        <p:nvSpPr>
          <p:cNvPr id="3" name="object 3"/>
          <p:cNvSpPr txBox="1"/>
          <p:nvPr/>
        </p:nvSpPr>
        <p:spPr>
          <a:xfrm>
            <a:off x="574040" y="1497837"/>
            <a:ext cx="8995410" cy="77216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class can inherit </a:t>
            </a:r>
            <a:r>
              <a:rPr kumimoji="0" sz="1800" b="0" i="0" u="none" strike="noStrike" kern="1200" cap="none" spc="-5" normalizeH="0" baseline="0" noProof="0" dirty="0">
                <a:ln>
                  <a:noFill/>
                </a:ln>
                <a:solidFill>
                  <a:prstClr val="black"/>
                </a:solidFill>
                <a:effectLst/>
                <a:uLnTx/>
                <a:uFillTx/>
                <a:latin typeface="Lucida Sans"/>
                <a:ea typeface="+mn-ea"/>
                <a:cs typeface="Lucida Sans"/>
              </a:rPr>
              <a:t>from on or more</a:t>
            </a:r>
            <a:r>
              <a:rPr kumimoji="0" sz="1800" b="0" i="0" u="none" strike="noStrike" kern="1200" cap="none" spc="-7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interfaces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An interface can inherit </a:t>
            </a:r>
            <a:r>
              <a:rPr kumimoji="0" sz="1800" b="0" i="0" u="none" strike="noStrike" kern="1200" cap="none" spc="-5" normalizeH="0" baseline="0" noProof="0" dirty="0">
                <a:ln>
                  <a:noFill/>
                </a:ln>
                <a:solidFill>
                  <a:prstClr val="black"/>
                </a:solidFill>
                <a:effectLst/>
                <a:uLnTx/>
                <a:uFillTx/>
                <a:latin typeface="Lucida Sans"/>
                <a:ea typeface="+mn-ea"/>
                <a:cs typeface="Lucida Sans"/>
              </a:rPr>
              <a:t>from one or more </a:t>
            </a:r>
            <a:r>
              <a:rPr kumimoji="0" sz="1800" b="0" i="0" u="none" strike="noStrike" kern="1200" cap="none" spc="0" normalizeH="0" baseline="0" noProof="0" dirty="0">
                <a:ln>
                  <a:noFill/>
                </a:ln>
                <a:solidFill>
                  <a:prstClr val="black"/>
                </a:solidFill>
                <a:effectLst/>
                <a:uLnTx/>
                <a:uFillTx/>
                <a:latin typeface="Lucida Sans"/>
                <a:ea typeface="+mn-ea"/>
                <a:cs typeface="Lucida Sans"/>
              </a:rPr>
              <a:t>interfaces, </a:t>
            </a:r>
            <a:r>
              <a:rPr kumimoji="0" sz="1800" b="0" i="0" u="none" strike="noStrike" kern="1200" cap="none" spc="-5" normalizeH="0" baseline="0" noProof="0" dirty="0">
                <a:ln>
                  <a:noFill/>
                </a:ln>
                <a:solidFill>
                  <a:prstClr val="black"/>
                </a:solidFill>
                <a:effectLst/>
                <a:uLnTx/>
                <a:uFillTx/>
                <a:latin typeface="Lucida Sans"/>
                <a:ea typeface="+mn-ea"/>
                <a:cs typeface="Lucida Sans"/>
              </a:rPr>
              <a:t>but </a:t>
            </a:r>
            <a:r>
              <a:rPr kumimoji="0" sz="1800" b="0" i="0" u="none" strike="noStrike" kern="1200" cap="none" spc="0" normalizeH="0" baseline="0" noProof="0" dirty="0">
                <a:ln>
                  <a:noFill/>
                </a:ln>
                <a:solidFill>
                  <a:prstClr val="black"/>
                </a:solidFill>
                <a:effectLst/>
                <a:uLnTx/>
                <a:uFillTx/>
                <a:latin typeface="Lucida Sans"/>
                <a:ea typeface="+mn-ea"/>
                <a:cs typeface="Lucida Sans"/>
              </a:rPr>
              <a:t>cannot </a:t>
            </a:r>
            <a:r>
              <a:rPr kumimoji="0" sz="1800" b="0" i="0" u="none" strike="noStrike" kern="1200" cap="none" spc="-5" normalizeH="0" baseline="0" noProof="0" dirty="0">
                <a:ln>
                  <a:noFill/>
                </a:ln>
                <a:solidFill>
                  <a:prstClr val="black"/>
                </a:solidFill>
                <a:effectLst/>
                <a:uLnTx/>
                <a:uFillTx/>
                <a:latin typeface="Lucida Sans"/>
                <a:ea typeface="+mn-ea"/>
                <a:cs typeface="Lucida Sans"/>
              </a:rPr>
              <a:t>inherit </a:t>
            </a:r>
            <a:r>
              <a:rPr kumimoji="0" sz="1800" b="0" i="0" u="none" strike="noStrike" kern="1200" cap="none" spc="0" normalizeH="0" baseline="0" noProof="0" dirty="0">
                <a:ln>
                  <a:noFill/>
                </a:ln>
                <a:solidFill>
                  <a:prstClr val="black"/>
                </a:solidFill>
                <a:effectLst/>
                <a:uLnTx/>
                <a:uFillTx/>
                <a:latin typeface="Lucida Sans"/>
                <a:ea typeface="+mn-ea"/>
                <a:cs typeface="Lucida Sans"/>
              </a:rPr>
              <a:t>a</a:t>
            </a:r>
            <a:r>
              <a:rPr kumimoji="0" sz="1800" b="0" i="0" u="none" strike="noStrike" kern="1200" cap="none" spc="-114"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4951730" cy="696595"/>
          </a:xfrm>
          <a:prstGeom prst="rect">
            <a:avLst/>
          </a:prstGeom>
        </p:spPr>
        <p:txBody>
          <a:bodyPr vert="horz" wrap="square" lIns="0" tIns="12700" rIns="0" bIns="0" rtlCol="0">
            <a:spAutoFit/>
          </a:bodyPr>
          <a:lstStyle/>
          <a:p>
            <a:pPr marL="12700">
              <a:lnSpc>
                <a:spcPct val="100000"/>
              </a:lnSpc>
              <a:spcBef>
                <a:spcPts val="100"/>
              </a:spcBef>
            </a:pPr>
            <a:r>
              <a:rPr dirty="0"/>
              <a:t>OOP –</a:t>
            </a:r>
            <a:r>
              <a:rPr spc="-105" dirty="0"/>
              <a:t> </a:t>
            </a:r>
            <a:r>
              <a:rPr dirty="0"/>
              <a:t>Abstraction</a:t>
            </a:r>
          </a:p>
        </p:txBody>
      </p:sp>
      <p:sp>
        <p:nvSpPr>
          <p:cNvPr id="3" name="object 3"/>
          <p:cNvSpPr txBox="1"/>
          <p:nvPr/>
        </p:nvSpPr>
        <p:spPr>
          <a:xfrm>
            <a:off x="574040" y="1596897"/>
            <a:ext cx="6958330" cy="299720"/>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Hiding </a:t>
            </a:r>
            <a:r>
              <a:rPr kumimoji="0" sz="1800" b="0" i="0" u="none" strike="noStrike" kern="1200" cap="none" spc="-5" normalizeH="0" baseline="0" noProof="0" dirty="0">
                <a:ln>
                  <a:noFill/>
                </a:ln>
                <a:solidFill>
                  <a:prstClr val="black"/>
                </a:solidFill>
                <a:effectLst/>
                <a:uLnTx/>
                <a:uFillTx/>
                <a:latin typeface="Lucida Sans"/>
                <a:ea typeface="+mn-ea"/>
                <a:cs typeface="Lucida Sans"/>
              </a:rPr>
              <a:t>implementation using </a:t>
            </a:r>
            <a:r>
              <a:rPr kumimoji="0" sz="1800" b="0" i="0" u="none" strike="noStrike" kern="1200" cap="none" spc="0" normalizeH="0" baseline="0" noProof="0" dirty="0">
                <a:ln>
                  <a:noFill/>
                </a:ln>
                <a:solidFill>
                  <a:prstClr val="black"/>
                </a:solidFill>
                <a:effectLst/>
                <a:uLnTx/>
                <a:uFillTx/>
                <a:latin typeface="Lucida Sans"/>
                <a:ea typeface="+mn-ea"/>
                <a:cs typeface="Lucida Sans"/>
              </a:rPr>
              <a:t>abstract </a:t>
            </a:r>
            <a:r>
              <a:rPr kumimoji="0" sz="1800" b="0" i="0" u="none" strike="noStrike" kern="1200" cap="none" spc="-5" normalizeH="0" baseline="0" noProof="0" dirty="0">
                <a:ln>
                  <a:noFill/>
                </a:ln>
                <a:solidFill>
                  <a:prstClr val="black"/>
                </a:solidFill>
                <a:effectLst/>
                <a:uLnTx/>
                <a:uFillTx/>
                <a:latin typeface="Lucida Sans"/>
                <a:ea typeface="+mn-ea"/>
                <a:cs typeface="Lucida Sans"/>
              </a:rPr>
              <a:t>classes </a:t>
            </a:r>
            <a:r>
              <a:rPr kumimoji="0" sz="1800" b="0" i="0" u="none" strike="noStrike" kern="1200" cap="none" spc="0" normalizeH="0" baseline="0" noProof="0" dirty="0">
                <a:ln>
                  <a:noFill/>
                </a:ln>
                <a:solidFill>
                  <a:prstClr val="black"/>
                </a:solidFill>
                <a:effectLst/>
                <a:uLnTx/>
                <a:uFillTx/>
                <a:latin typeface="Lucida Sans"/>
                <a:ea typeface="+mn-ea"/>
                <a:cs typeface="Lucida Sans"/>
              </a:rPr>
              <a:t>and</a:t>
            </a:r>
            <a:r>
              <a:rPr kumimoji="0" sz="1800" b="0" i="0" u="none" strike="noStrike" kern="1200" cap="none" spc="-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interfaces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497830" cy="696595"/>
          </a:xfrm>
          <a:prstGeom prst="rect">
            <a:avLst/>
          </a:prstGeom>
        </p:spPr>
        <p:txBody>
          <a:bodyPr vert="horz" wrap="square" lIns="0" tIns="12700" rIns="0" bIns="0" rtlCol="0">
            <a:spAutoFit/>
          </a:bodyPr>
          <a:lstStyle/>
          <a:p>
            <a:pPr marL="12700">
              <a:lnSpc>
                <a:spcPct val="100000"/>
              </a:lnSpc>
              <a:spcBef>
                <a:spcPts val="100"/>
              </a:spcBef>
            </a:pPr>
            <a:r>
              <a:rPr dirty="0"/>
              <a:t>OOP -</a:t>
            </a:r>
            <a:r>
              <a:rPr spc="-100" dirty="0"/>
              <a:t> </a:t>
            </a:r>
            <a:r>
              <a:rPr dirty="0"/>
              <a:t>Encapsulation</a:t>
            </a:r>
          </a:p>
        </p:txBody>
      </p:sp>
      <p:sp>
        <p:nvSpPr>
          <p:cNvPr id="3" name="object 3"/>
          <p:cNvSpPr txBox="1"/>
          <p:nvPr/>
        </p:nvSpPr>
        <p:spPr>
          <a:xfrm>
            <a:off x="574040" y="1596897"/>
            <a:ext cx="7614284" cy="299720"/>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Hide </a:t>
            </a:r>
            <a:r>
              <a:rPr kumimoji="0" sz="1800" b="0" i="0" u="none" strike="noStrike" kern="1200" cap="none" spc="-5" normalizeH="0" baseline="0" noProof="0" dirty="0">
                <a:ln>
                  <a:noFill/>
                </a:ln>
                <a:solidFill>
                  <a:prstClr val="black"/>
                </a:solidFill>
                <a:effectLst/>
                <a:uLnTx/>
                <a:uFillTx/>
                <a:latin typeface="Lucida Sans"/>
                <a:ea typeface="+mn-ea"/>
                <a:cs typeface="Lucida Sans"/>
              </a:rPr>
              <a:t>implementation </a:t>
            </a:r>
            <a:r>
              <a:rPr kumimoji="0" sz="1800" b="0" i="0" u="none" strike="noStrike" kern="1200" cap="none" spc="0" normalizeH="0" baseline="0" noProof="0" dirty="0">
                <a:ln>
                  <a:noFill/>
                </a:ln>
                <a:solidFill>
                  <a:prstClr val="black"/>
                </a:solidFill>
                <a:effectLst/>
                <a:uLnTx/>
                <a:uFillTx/>
                <a:latin typeface="Lucida Sans"/>
                <a:ea typeface="+mn-ea"/>
                <a:cs typeface="Lucida Sans"/>
              </a:rPr>
              <a:t>details </a:t>
            </a:r>
            <a:r>
              <a:rPr kumimoji="0" sz="1800" b="0" i="0" u="none" strike="noStrike" kern="1200" cap="none" spc="-5" normalizeH="0" baseline="0" noProof="0" dirty="0">
                <a:ln>
                  <a:noFill/>
                </a:ln>
                <a:solidFill>
                  <a:prstClr val="black"/>
                </a:solidFill>
                <a:effectLst/>
                <a:uLnTx/>
                <a:uFillTx/>
                <a:latin typeface="Lucida Sans"/>
                <a:ea typeface="+mn-ea"/>
                <a:cs typeface="Lucida Sans"/>
              </a:rPr>
              <a:t>using </a:t>
            </a:r>
            <a:r>
              <a:rPr kumimoji="0" sz="1800" b="0" i="0" u="none" strike="noStrike" kern="1200" cap="none" spc="0" normalizeH="0" baseline="0" noProof="0" dirty="0">
                <a:ln>
                  <a:noFill/>
                </a:ln>
                <a:solidFill>
                  <a:prstClr val="black"/>
                </a:solidFill>
                <a:effectLst/>
                <a:uLnTx/>
                <a:uFillTx/>
                <a:latin typeface="Lucida Sans"/>
                <a:ea typeface="+mn-ea"/>
                <a:cs typeface="Lucida Sans"/>
              </a:rPr>
              <a:t>access </a:t>
            </a:r>
            <a:r>
              <a:rPr kumimoji="0" sz="1800" b="0" i="0" u="none" strike="noStrike" kern="1200" cap="none" spc="-5" normalizeH="0" baseline="0" noProof="0" dirty="0">
                <a:ln>
                  <a:noFill/>
                </a:ln>
                <a:solidFill>
                  <a:prstClr val="black"/>
                </a:solidFill>
                <a:effectLst/>
                <a:uLnTx/>
                <a:uFillTx/>
                <a:latin typeface="Lucida Sans"/>
                <a:ea typeface="+mn-ea"/>
                <a:cs typeface="Lucida Sans"/>
              </a:rPr>
              <a:t>modifiers </a:t>
            </a:r>
            <a:r>
              <a:rPr kumimoji="0" sz="1800" b="0" i="0" u="none" strike="noStrike" kern="1200" cap="none" spc="0" normalizeH="0" baseline="0" noProof="0" dirty="0">
                <a:ln>
                  <a:noFill/>
                </a:ln>
                <a:solidFill>
                  <a:prstClr val="black"/>
                </a:solidFill>
                <a:effectLst/>
                <a:uLnTx/>
                <a:uFillTx/>
                <a:latin typeface="Lucida Sans"/>
                <a:ea typeface="+mn-ea"/>
                <a:cs typeface="Lucida Sans"/>
              </a:rPr>
              <a:t>and</a:t>
            </a:r>
            <a:r>
              <a:rPr kumimoji="0" sz="1800" b="0" i="0" u="none" strike="noStrike" kern="1200" cap="none" spc="-2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accessors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607050" cy="696595"/>
          </a:xfrm>
          <a:prstGeom prst="rect">
            <a:avLst/>
          </a:prstGeom>
        </p:spPr>
        <p:txBody>
          <a:bodyPr vert="horz" wrap="square" lIns="0" tIns="12700" rIns="0" bIns="0" rtlCol="0">
            <a:spAutoFit/>
          </a:bodyPr>
          <a:lstStyle/>
          <a:p>
            <a:pPr marL="12700">
              <a:lnSpc>
                <a:spcPct val="100000"/>
              </a:lnSpc>
              <a:spcBef>
                <a:spcPts val="100"/>
              </a:spcBef>
            </a:pPr>
            <a:r>
              <a:rPr dirty="0"/>
              <a:t>OOP -</a:t>
            </a:r>
            <a:r>
              <a:rPr spc="-95" dirty="0"/>
              <a:t> </a:t>
            </a:r>
            <a:r>
              <a:rPr dirty="0"/>
              <a:t>Polymorphism</a:t>
            </a:r>
          </a:p>
        </p:txBody>
      </p:sp>
      <p:sp>
        <p:nvSpPr>
          <p:cNvPr id="3" name="object 3"/>
          <p:cNvSpPr txBox="1"/>
          <p:nvPr/>
        </p:nvSpPr>
        <p:spPr>
          <a:xfrm>
            <a:off x="574040" y="1497837"/>
            <a:ext cx="9217660" cy="772160"/>
          </a:xfrm>
          <a:prstGeom prst="rect">
            <a:avLst/>
          </a:prstGeom>
        </p:spPr>
        <p:txBody>
          <a:bodyPr vert="horz" wrap="square" lIns="0" tIns="111760" rIns="0" bIns="0" rtlCol="0">
            <a:spAutoFit/>
          </a:bodyPr>
          <a:lstStyle/>
          <a:p>
            <a:pPr marL="241300" marR="0" lvl="0" indent="-228600" algn="l" defTabSz="914400" rtl="0" eaLnBrk="1" fontAlgn="auto" latinLnBrk="0" hangingPunct="1">
              <a:lnSpc>
                <a:spcPct val="100000"/>
              </a:lnSpc>
              <a:spcBef>
                <a:spcPts val="8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Static </a:t>
            </a:r>
            <a:r>
              <a:rPr kumimoji="0" sz="1800" b="0" i="0" u="none" strike="noStrike" kern="1200" cap="none" spc="-5" normalizeH="0" baseline="0" noProof="0" dirty="0">
                <a:ln>
                  <a:noFill/>
                </a:ln>
                <a:solidFill>
                  <a:prstClr val="black"/>
                </a:solidFill>
                <a:effectLst/>
                <a:uLnTx/>
                <a:uFillTx/>
                <a:latin typeface="Lucida Sans"/>
                <a:ea typeface="+mn-ea"/>
                <a:cs typeface="Lucida Sans"/>
              </a:rPr>
              <a:t>polymorphism </a:t>
            </a:r>
            <a:r>
              <a:rPr kumimoji="0" sz="1800" b="0" i="0" u="none" strike="noStrike" kern="1200" cap="none" spc="0" normalizeH="0" baseline="0" noProof="0" dirty="0">
                <a:ln>
                  <a:noFill/>
                </a:ln>
                <a:solidFill>
                  <a:prstClr val="black"/>
                </a:solidFill>
                <a:effectLst/>
                <a:uLnTx/>
                <a:uFillTx/>
                <a:latin typeface="Lucida Sans"/>
                <a:ea typeface="+mn-ea"/>
                <a:cs typeface="Lucida Sans"/>
              </a:rPr>
              <a:t>achieved through </a:t>
            </a:r>
            <a:r>
              <a:rPr kumimoji="0" sz="1800" b="0" i="0" u="none" strike="noStrike" kern="1200" cap="none" spc="-5" normalizeH="0" baseline="0" noProof="0" dirty="0">
                <a:ln>
                  <a:noFill/>
                </a:ln>
                <a:solidFill>
                  <a:prstClr val="black"/>
                </a:solidFill>
                <a:effectLst/>
                <a:uLnTx/>
                <a:uFillTx/>
                <a:latin typeface="Lucida Sans"/>
                <a:ea typeface="+mn-ea"/>
                <a:cs typeface="Lucida Sans"/>
              </a:rPr>
              <a:t>method</a:t>
            </a:r>
            <a:r>
              <a:rPr kumimoji="0" sz="1800" b="0" i="0" u="none" strike="noStrike" kern="1200" cap="none" spc="-12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overloading</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0" i="0" u="none" strike="noStrike" kern="1200" cap="none" spc="-5" normalizeH="0" baseline="0" noProof="0" dirty="0">
                <a:ln>
                  <a:noFill/>
                </a:ln>
                <a:solidFill>
                  <a:prstClr val="black"/>
                </a:solidFill>
                <a:effectLst/>
                <a:uLnTx/>
                <a:uFillTx/>
                <a:latin typeface="Lucida Sans"/>
                <a:ea typeface="+mn-ea"/>
                <a:cs typeface="Lucida Sans"/>
              </a:rPr>
              <a:t>Dynamic polymorphism </a:t>
            </a:r>
            <a:r>
              <a:rPr kumimoji="0" sz="1800" b="0" i="0" u="none" strike="noStrike" kern="1200" cap="none" spc="0" normalizeH="0" baseline="0" noProof="0" dirty="0">
                <a:ln>
                  <a:noFill/>
                </a:ln>
                <a:solidFill>
                  <a:prstClr val="black"/>
                </a:solidFill>
                <a:effectLst/>
                <a:uLnTx/>
                <a:uFillTx/>
                <a:latin typeface="Lucida Sans"/>
                <a:ea typeface="+mn-ea"/>
                <a:cs typeface="Lucida Sans"/>
              </a:rPr>
              <a:t>achieved through virtual methods and overrides </a:t>
            </a:r>
            <a:r>
              <a:rPr kumimoji="0" sz="1800" b="0" i="0" u="none" strike="noStrike" kern="1200" cap="none" spc="-5" normalizeH="0" baseline="0" noProof="0" dirty="0">
                <a:ln>
                  <a:noFill/>
                </a:ln>
                <a:solidFill>
                  <a:prstClr val="black"/>
                </a:solidFill>
                <a:effectLst/>
                <a:uLnTx/>
                <a:uFillTx/>
                <a:latin typeface="Lucida Sans"/>
                <a:ea typeface="+mn-ea"/>
                <a:cs typeface="Lucida Sans"/>
              </a:rPr>
              <a:t>of</a:t>
            </a:r>
            <a:r>
              <a:rPr kumimoji="0" sz="1800" b="0" i="0" u="none" strike="noStrike" kern="1200" cap="none" spc="-114"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them</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2167255" cy="696595"/>
          </a:xfrm>
          <a:prstGeom prst="rect">
            <a:avLst/>
          </a:prstGeom>
        </p:spPr>
        <p:txBody>
          <a:bodyPr vert="horz" wrap="square" lIns="0" tIns="12700" rIns="0" bIns="0" rtlCol="0">
            <a:spAutoFit/>
          </a:bodyPr>
          <a:lstStyle/>
          <a:p>
            <a:pPr marL="12700">
              <a:lnSpc>
                <a:spcPct val="100000"/>
              </a:lnSpc>
              <a:spcBef>
                <a:spcPts val="100"/>
              </a:spcBef>
            </a:pPr>
            <a:r>
              <a:rPr spc="-5" dirty="0"/>
              <a:t>Inteface</a:t>
            </a:r>
          </a:p>
        </p:txBody>
      </p:sp>
      <p:sp>
        <p:nvSpPr>
          <p:cNvPr id="3" name="object 3"/>
          <p:cNvSpPr txBox="1"/>
          <p:nvPr/>
        </p:nvSpPr>
        <p:spPr>
          <a:xfrm>
            <a:off x="574040" y="1596897"/>
            <a:ext cx="5253990" cy="2034539"/>
          </a:xfrm>
          <a:prstGeom prst="rect">
            <a:avLst/>
          </a:prstGeom>
        </p:spPr>
        <p:txBody>
          <a:bodyPr vert="horz" wrap="square" lIns="0" tIns="43815" rIns="0" bIns="0" rtlCol="0">
            <a:spAutoFit/>
          </a:bodyPr>
          <a:lstStyle/>
          <a:p>
            <a:pPr marL="241300" marR="16002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contract that all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classes inheriting</a:t>
            </a:r>
            <a:r>
              <a:rPr kumimoji="0" sz="1800" b="0" i="0" u="none" strike="noStrike" kern="1200" cap="none" spc="-15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interface </a:t>
            </a:r>
            <a:r>
              <a:rPr kumimoji="0" sz="1800" b="0" i="0" u="none" strike="noStrike" kern="1200" cap="none" spc="-5" normalizeH="0" baseline="0" noProof="0" dirty="0">
                <a:ln>
                  <a:noFill/>
                </a:ln>
                <a:solidFill>
                  <a:prstClr val="black"/>
                </a:solidFill>
                <a:effectLst/>
                <a:uLnTx/>
                <a:uFillTx/>
                <a:latin typeface="Lucida Sans"/>
                <a:ea typeface="+mn-ea"/>
                <a:cs typeface="Lucida Sans"/>
              </a:rPr>
              <a:t>should</a:t>
            </a:r>
            <a:r>
              <a:rPr kumimoji="0" sz="1800" b="0" i="0" u="none" strike="noStrike" kern="1200" cap="none" spc="-2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follow.</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ts val="2055"/>
              </a:lnSpc>
              <a:spcBef>
                <a:spcPts val="75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An </a:t>
            </a:r>
            <a:r>
              <a:rPr kumimoji="0" sz="1800" b="0" i="0" u="none" strike="noStrike" kern="1200" cap="none" spc="-5" normalizeH="0" baseline="0" noProof="0" dirty="0">
                <a:ln>
                  <a:noFill/>
                </a:ln>
                <a:solidFill>
                  <a:prstClr val="black"/>
                </a:solidFill>
                <a:effectLst/>
                <a:uLnTx/>
                <a:uFillTx/>
                <a:latin typeface="Lucida Sans"/>
                <a:ea typeface="+mn-ea"/>
                <a:cs typeface="Lucida Sans"/>
              </a:rPr>
              <a:t>interface contains only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signatures</a:t>
            </a:r>
            <a:r>
              <a:rPr kumimoji="0" sz="1800" b="0" i="0" u="none" strike="noStrike" kern="1200" cap="none" spc="-7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of</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0" algn="l"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methods, properties, events </a:t>
            </a:r>
            <a:r>
              <a:rPr kumimoji="0" sz="1800" b="0" i="0" u="none" strike="noStrike" kern="1200" cap="none" spc="-5" normalizeH="0" baseline="0" noProof="0" dirty="0">
                <a:ln>
                  <a:noFill/>
                </a:ln>
                <a:solidFill>
                  <a:prstClr val="black"/>
                </a:solidFill>
                <a:effectLst/>
                <a:uLnTx/>
                <a:uFillTx/>
                <a:latin typeface="Lucida Sans"/>
                <a:ea typeface="+mn-ea"/>
                <a:cs typeface="Lucida Sans"/>
              </a:rPr>
              <a:t>or</a:t>
            </a:r>
            <a:r>
              <a:rPr kumimoji="0" sz="1800" b="0" i="0" u="none" strike="noStrike" kern="1200" cap="none" spc="-114"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indexers.</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5080" lvl="0" indent="-228600" algn="l" defTabSz="914400" rtl="0" eaLnBrk="1" fontAlgn="auto" latinLnBrk="0" hangingPunct="1">
              <a:lnSpc>
                <a:spcPts val="1939"/>
              </a:lnSpc>
              <a:spcBef>
                <a:spcPts val="1030"/>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A class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5" normalizeH="0" baseline="0" noProof="0" dirty="0">
                <a:ln>
                  <a:noFill/>
                </a:ln>
                <a:solidFill>
                  <a:prstClr val="black"/>
                </a:solidFill>
                <a:effectLst/>
                <a:uLnTx/>
                <a:uFillTx/>
                <a:latin typeface="Lucida Sans"/>
                <a:ea typeface="+mn-ea"/>
                <a:cs typeface="Lucida Sans"/>
              </a:rPr>
              <a:t>implements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interface </a:t>
            </a:r>
            <a:r>
              <a:rPr kumimoji="0" sz="1800" b="0" i="0" u="none" strike="noStrike" kern="1200" cap="none" spc="-10" normalizeH="0" baseline="0" noProof="0" dirty="0">
                <a:ln>
                  <a:noFill/>
                </a:ln>
                <a:solidFill>
                  <a:prstClr val="black"/>
                </a:solidFill>
                <a:effectLst/>
                <a:uLnTx/>
                <a:uFillTx/>
                <a:latin typeface="Lucida Sans"/>
                <a:ea typeface="+mn-ea"/>
                <a:cs typeface="Lucida Sans"/>
              </a:rPr>
              <a:t>must  </a:t>
            </a:r>
            <a:r>
              <a:rPr kumimoji="0" sz="1800" b="0" i="0" u="none" strike="noStrike" kern="1200" cap="none" spc="-5" normalizeH="0" baseline="0" noProof="0" dirty="0">
                <a:ln>
                  <a:noFill/>
                </a:ln>
                <a:solidFill>
                  <a:prstClr val="black"/>
                </a:solidFill>
                <a:effectLst/>
                <a:uLnTx/>
                <a:uFillTx/>
                <a:latin typeface="Lucida Sans"/>
                <a:ea typeface="+mn-ea"/>
                <a:cs typeface="Lucida Sans"/>
              </a:rPr>
              <a:t>implement the members of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5" normalizeH="0" baseline="0" noProof="0" dirty="0">
                <a:ln>
                  <a:noFill/>
                </a:ln>
                <a:solidFill>
                  <a:prstClr val="black"/>
                </a:solidFill>
                <a:effectLst/>
                <a:uLnTx/>
                <a:uFillTx/>
                <a:latin typeface="Lucida Sans"/>
                <a:ea typeface="+mn-ea"/>
                <a:cs typeface="Lucida Sans"/>
              </a:rPr>
              <a:t>interface </a:t>
            </a:r>
            <a:r>
              <a:rPr kumimoji="0" sz="1800" b="0" i="0" u="none" strike="noStrike" kern="1200" cap="none" spc="0" normalizeH="0" baseline="0" noProof="0" dirty="0">
                <a:ln>
                  <a:noFill/>
                </a:ln>
                <a:solidFill>
                  <a:prstClr val="black"/>
                </a:solidFill>
                <a:effectLst/>
                <a:uLnTx/>
                <a:uFillTx/>
                <a:latin typeface="Lucida Sans"/>
                <a:ea typeface="+mn-ea"/>
                <a:cs typeface="Lucida Sans"/>
              </a:rPr>
              <a:t>that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5" normalizeH="0" baseline="0" noProof="0" dirty="0">
                <a:ln>
                  <a:noFill/>
                </a:ln>
                <a:solidFill>
                  <a:prstClr val="black"/>
                </a:solidFill>
                <a:effectLst/>
                <a:uLnTx/>
                <a:uFillTx/>
                <a:latin typeface="Lucida Sans"/>
                <a:ea typeface="+mn-ea"/>
                <a:cs typeface="Lucida Sans"/>
              </a:rPr>
              <a:t>specified </a:t>
            </a:r>
            <a:r>
              <a:rPr kumimoji="0" sz="1800" b="0" i="0" u="none" strike="noStrike" kern="1200" cap="none" spc="0" normalizeH="0" baseline="0" noProof="0" dirty="0">
                <a:ln>
                  <a:noFill/>
                </a:ln>
                <a:solidFill>
                  <a:prstClr val="black"/>
                </a:solidFill>
                <a:effectLst/>
                <a:uLnTx/>
                <a:uFillTx/>
                <a:latin typeface="Lucida Sans"/>
                <a:ea typeface="+mn-ea"/>
                <a:cs typeface="Lucida Sans"/>
              </a:rPr>
              <a:t>in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interface</a:t>
            </a:r>
            <a:r>
              <a:rPr kumimoji="0" sz="1800" b="0" i="0" u="none" strike="noStrike" kern="1200" cap="none" spc="-6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definition</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87169"/>
            <a:ext cx="3660140" cy="1899285"/>
          </a:xfrm>
          <a:prstGeom prst="rect">
            <a:avLst/>
          </a:prstGeom>
        </p:spPr>
        <p:txBody>
          <a:bodyPr vert="horz" wrap="square" lIns="0" tIns="113030" rIns="0" bIns="0" rtlCol="0">
            <a:spAutoFit/>
          </a:bodyPr>
          <a:lstStyle/>
          <a:p>
            <a:pPr marL="12700" marR="0" lvl="0" indent="0" algn="l" defTabSz="914400" rtl="0" eaLnBrk="1" fontAlgn="auto" latinLnBrk="0" hangingPunct="1">
              <a:lnSpc>
                <a:spcPct val="100000"/>
              </a:lnSpc>
              <a:spcBef>
                <a:spcPts val="89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public interface</a:t>
            </a:r>
            <a:r>
              <a:rPr kumimoji="0" sz="1800" b="0" i="0" u="none" strike="noStrike" kern="1200" cap="none" spc="-70" normalizeH="0" baseline="0" noProof="0" dirty="0">
                <a:ln>
                  <a:noFill/>
                </a:ln>
                <a:solidFill>
                  <a:srgbClr val="0000FF"/>
                </a:solidFill>
                <a:effectLst/>
                <a:uLnTx/>
                <a:uFillTx/>
                <a:latin typeface="Consolas"/>
                <a:ea typeface="+mn-ea"/>
                <a:cs typeface="Consolas"/>
              </a:rPr>
              <a:t> </a:t>
            </a:r>
            <a:r>
              <a:rPr kumimoji="0" sz="1800" b="0" i="0" u="none" strike="noStrike" kern="1200" cap="none" spc="-5" normalizeH="0" baseline="0" noProof="0" dirty="0">
                <a:ln>
                  <a:noFill/>
                </a:ln>
                <a:solidFill>
                  <a:srgbClr val="2B91AE"/>
                </a:solidFill>
                <a:effectLst/>
                <a:uLnTx/>
                <a:uFillTx/>
                <a:latin typeface="Consolas"/>
                <a:ea typeface="+mn-ea"/>
                <a:cs typeface="Consolas"/>
              </a:rPr>
              <a:t>IMyInterface</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void </a:t>
            </a:r>
            <a:r>
              <a:rPr kumimoji="0" sz="1800" b="0" i="0" u="none" strike="noStrike" kern="1200" cap="none" spc="-5" normalizeH="0" baseline="0" noProof="0" dirty="0">
                <a:ln>
                  <a:noFill/>
                </a:ln>
                <a:solidFill>
                  <a:prstClr val="black"/>
                </a:solidFill>
                <a:effectLst/>
                <a:uLnTx/>
                <a:uFillTx/>
                <a:latin typeface="Consolas"/>
                <a:ea typeface="+mn-ea"/>
                <a:cs typeface="Consolas"/>
              </a:rPr>
              <a:t>Print(</a:t>
            </a:r>
            <a:r>
              <a:rPr kumimoji="0" sz="1800" b="0" i="0" u="none" strike="noStrike" kern="1200" cap="none" spc="-5" normalizeH="0" baseline="0" noProof="0" dirty="0">
                <a:ln>
                  <a:noFill/>
                </a:ln>
                <a:solidFill>
                  <a:srgbClr val="0000FF"/>
                </a:solidFill>
                <a:effectLst/>
                <a:uLnTx/>
                <a:uFillTx/>
                <a:latin typeface="Consolas"/>
                <a:ea typeface="+mn-ea"/>
                <a:cs typeface="Consolas"/>
              </a:rPr>
              <a:t>string</a:t>
            </a:r>
            <a:r>
              <a:rPr kumimoji="0" sz="1800" b="0" i="0" u="none" strike="noStrike" kern="1200" cap="none" spc="-50" normalizeH="0" baseline="0" noProof="0" dirty="0">
                <a:ln>
                  <a:noFill/>
                </a:ln>
                <a:solidFill>
                  <a:srgbClr val="0000FF"/>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input);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512445"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5" normalizeH="0" baseline="0" noProof="0" dirty="0">
                <a:ln>
                  <a:noFill/>
                </a:ln>
                <a:solidFill>
                  <a:srgbClr val="0000FF"/>
                </a:solidFill>
                <a:effectLst/>
                <a:uLnTx/>
                <a:uFillTx/>
                <a:latin typeface="Consolas"/>
                <a:ea typeface="+mn-ea"/>
                <a:cs typeface="Consolas"/>
              </a:rPr>
              <a:t>long </a:t>
            </a:r>
            <a:r>
              <a:rPr kumimoji="0" sz="1800" b="0" i="0" u="none" strike="noStrike" kern="1200" cap="none" spc="-5" normalizeH="0" baseline="0" noProof="0" dirty="0">
                <a:ln>
                  <a:noFill/>
                </a:ln>
                <a:solidFill>
                  <a:prstClr val="black"/>
                </a:solidFill>
                <a:effectLst/>
                <a:uLnTx/>
                <a:uFillTx/>
                <a:latin typeface="Consolas"/>
                <a:ea typeface="+mn-ea"/>
                <a:cs typeface="Consolas"/>
              </a:rPr>
              <a:t>Add(</a:t>
            </a:r>
            <a:r>
              <a:rPr kumimoji="0" sz="1800" b="0" i="0" u="none" strike="noStrike" kern="1200" cap="none" spc="-5" normalizeH="0" baseline="0" noProof="0" dirty="0">
                <a:ln>
                  <a:noFill/>
                </a:ln>
                <a:solidFill>
                  <a:srgbClr val="0000FF"/>
                </a:solidFill>
                <a:effectLst/>
                <a:uLnTx/>
                <a:uFillTx/>
                <a:latin typeface="Consolas"/>
                <a:ea typeface="+mn-ea"/>
                <a:cs typeface="Consolas"/>
              </a:rPr>
              <a:t>int </a:t>
            </a:r>
            <a:r>
              <a:rPr kumimoji="0" sz="1800" b="0" i="0" u="none" strike="noStrike" kern="1200" cap="none" spc="-5" normalizeH="0" baseline="0" noProof="0" dirty="0">
                <a:ln>
                  <a:noFill/>
                </a:ln>
                <a:solidFill>
                  <a:prstClr val="black"/>
                </a:solidFill>
                <a:effectLst/>
                <a:uLnTx/>
                <a:uFillTx/>
                <a:latin typeface="Consolas"/>
                <a:ea typeface="+mn-ea"/>
                <a:cs typeface="Consolas"/>
              </a:rPr>
              <a:t>a, </a:t>
            </a:r>
            <a:r>
              <a:rPr kumimoji="0" sz="1800" b="0" i="0" u="none" strike="noStrike" kern="1200" cap="none" spc="-10" normalizeH="0" baseline="0" noProof="0" dirty="0">
                <a:ln>
                  <a:noFill/>
                </a:ln>
                <a:solidFill>
                  <a:srgbClr val="0000FF"/>
                </a:solidFill>
                <a:effectLst/>
                <a:uLnTx/>
                <a:uFillTx/>
                <a:latin typeface="Consolas"/>
                <a:ea typeface="+mn-ea"/>
                <a:cs typeface="Consolas"/>
              </a:rPr>
              <a:t>int</a:t>
            </a:r>
            <a:r>
              <a:rPr kumimoji="0" sz="1800" b="0" i="0" u="none" strike="noStrike" kern="1200" cap="none" spc="-40" normalizeH="0" baseline="0" noProof="0" dirty="0">
                <a:ln>
                  <a:noFill/>
                </a:ln>
                <a:solidFill>
                  <a:srgbClr val="0000FF"/>
                </a:solidFill>
                <a:effectLst/>
                <a:uLnTx/>
                <a:uFillTx/>
                <a:latin typeface="Consolas"/>
                <a:ea typeface="+mn-ea"/>
                <a:cs typeface="Consolas"/>
              </a:rPr>
              <a:t> </a:t>
            </a:r>
            <a:r>
              <a:rPr kumimoji="0" sz="1800" b="0" i="0" u="none" strike="noStrike" kern="1200" cap="none" spc="-10" normalizeH="0" baseline="0" noProof="0" dirty="0">
                <a:ln>
                  <a:noFill/>
                </a:ln>
                <a:solidFill>
                  <a:prstClr val="black"/>
                </a:solidFill>
                <a:effectLst/>
                <a:uLnTx/>
                <a:uFillTx/>
                <a:latin typeface="Consolas"/>
                <a:ea typeface="+mn-ea"/>
                <a:cs typeface="Consolas"/>
              </a:rPr>
              <a:t>b);</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040" y="217677"/>
            <a:ext cx="5234305" cy="696595"/>
          </a:xfrm>
          <a:prstGeom prst="rect">
            <a:avLst/>
          </a:prstGeom>
        </p:spPr>
        <p:txBody>
          <a:bodyPr vert="horz" wrap="square" lIns="0" tIns="12700" rIns="0" bIns="0" rtlCol="0">
            <a:spAutoFit/>
          </a:bodyPr>
          <a:lstStyle/>
          <a:p>
            <a:pPr marL="12700">
              <a:lnSpc>
                <a:spcPct val="100000"/>
              </a:lnSpc>
              <a:spcBef>
                <a:spcPts val="100"/>
              </a:spcBef>
            </a:pPr>
            <a:r>
              <a:rPr dirty="0"/>
              <a:t>Exception</a:t>
            </a:r>
            <a:r>
              <a:rPr spc="-80" dirty="0"/>
              <a:t> </a:t>
            </a:r>
            <a:r>
              <a:rPr dirty="0"/>
              <a:t>handling</a:t>
            </a:r>
          </a:p>
        </p:txBody>
      </p:sp>
      <p:sp>
        <p:nvSpPr>
          <p:cNvPr id="3" name="object 3"/>
          <p:cNvSpPr txBox="1"/>
          <p:nvPr/>
        </p:nvSpPr>
        <p:spPr>
          <a:xfrm>
            <a:off x="574040" y="1596897"/>
            <a:ext cx="5019675" cy="2536190"/>
          </a:xfrm>
          <a:prstGeom prst="rect">
            <a:avLst/>
          </a:prstGeom>
        </p:spPr>
        <p:txBody>
          <a:bodyPr vert="horz" wrap="square" lIns="0" tIns="43815" rIns="0" bIns="0" rtlCol="0">
            <a:spAutoFit/>
          </a:bodyPr>
          <a:lstStyle/>
          <a:p>
            <a:pPr marL="241300" marR="5080" lvl="0" indent="-228600" algn="l" defTabSz="914400" rtl="0" eaLnBrk="1" fontAlgn="auto" latinLnBrk="0" hangingPunct="1">
              <a:lnSpc>
                <a:spcPts val="1939"/>
              </a:lnSpc>
              <a:spcBef>
                <a:spcPts val="345"/>
              </a:spcBef>
              <a:spcAft>
                <a:spcPts val="0"/>
              </a:spcAft>
              <a:buClrTx/>
              <a:buSzTx/>
              <a:buFont typeface="Arial"/>
              <a:buChar char="•"/>
              <a:tabLst>
                <a:tab pos="240665" algn="l"/>
                <a:tab pos="241300" algn="l"/>
              </a:tabLst>
              <a:defRPr/>
            </a:pPr>
            <a:r>
              <a:rPr kumimoji="0" sz="1800" b="0" i="0" u="none" strike="noStrike" kern="1200" cap="none" spc="0" normalizeH="0" baseline="0" noProof="0" dirty="0">
                <a:ln>
                  <a:noFill/>
                </a:ln>
                <a:solidFill>
                  <a:prstClr val="black"/>
                </a:solidFill>
                <a:effectLst/>
                <a:uLnTx/>
                <a:uFillTx/>
                <a:latin typeface="Lucida Sans"/>
                <a:ea typeface="+mn-ea"/>
                <a:cs typeface="Lucida Sans"/>
              </a:rPr>
              <a:t>Exception </a:t>
            </a:r>
            <a:r>
              <a:rPr kumimoji="0" sz="1800" b="0" i="0" u="none" strike="noStrike" kern="1200" cap="none" spc="-5" normalizeH="0" baseline="0" noProof="0" dirty="0">
                <a:ln>
                  <a:noFill/>
                </a:ln>
                <a:solidFill>
                  <a:prstClr val="black"/>
                </a:solidFill>
                <a:effectLst/>
                <a:uLnTx/>
                <a:uFillTx/>
                <a:latin typeface="Lucida Sans"/>
                <a:ea typeface="+mn-ea"/>
                <a:cs typeface="Lucida Sans"/>
              </a:rPr>
              <a:t>is </a:t>
            </a:r>
            <a:r>
              <a:rPr kumimoji="0" sz="1800" b="0" i="0" u="none" strike="noStrike" kern="1200" cap="none" spc="5" normalizeH="0" baseline="0" noProof="0" dirty="0">
                <a:ln>
                  <a:noFill/>
                </a:ln>
                <a:solidFill>
                  <a:prstClr val="black"/>
                </a:solidFill>
                <a:effectLst/>
                <a:uLnTx/>
                <a:uFillTx/>
                <a:latin typeface="Lucida Sans"/>
                <a:ea typeface="+mn-ea"/>
                <a:cs typeface="Lucida Sans"/>
              </a:rPr>
              <a:t>an </a:t>
            </a:r>
            <a:r>
              <a:rPr kumimoji="0" sz="1800" b="0" i="0" u="none" strike="noStrike" kern="1200" cap="none" spc="0" normalizeH="0" baseline="0" noProof="0" dirty="0">
                <a:ln>
                  <a:noFill/>
                </a:ln>
                <a:solidFill>
                  <a:prstClr val="black"/>
                </a:solidFill>
                <a:effectLst/>
                <a:uLnTx/>
                <a:uFillTx/>
                <a:latin typeface="Lucida Sans"/>
                <a:ea typeface="+mn-ea"/>
                <a:cs typeface="Lucida Sans"/>
              </a:rPr>
              <a:t>error </a:t>
            </a:r>
            <a:r>
              <a:rPr kumimoji="0" sz="1800" b="0" i="0" u="none" strike="noStrike" kern="1200" cap="none" spc="-5" normalizeH="0" baseline="0" noProof="0" dirty="0">
                <a:ln>
                  <a:noFill/>
                </a:ln>
                <a:solidFill>
                  <a:prstClr val="black"/>
                </a:solidFill>
                <a:effectLst/>
                <a:uLnTx/>
                <a:uFillTx/>
                <a:latin typeface="Lucida Sans"/>
                <a:ea typeface="+mn-ea"/>
                <a:cs typeface="Lucida Sans"/>
              </a:rPr>
              <a:t>that arises </a:t>
            </a:r>
            <a:r>
              <a:rPr kumimoji="0" sz="1800" b="0" i="0" u="none" strike="noStrike" kern="1200" cap="none" spc="0" normalizeH="0" baseline="0" noProof="0" dirty="0">
                <a:ln>
                  <a:noFill/>
                </a:ln>
                <a:solidFill>
                  <a:prstClr val="black"/>
                </a:solidFill>
                <a:effectLst/>
                <a:uLnTx/>
                <a:uFillTx/>
                <a:latin typeface="Lucida Sans"/>
                <a:ea typeface="+mn-ea"/>
                <a:cs typeface="Lucida Sans"/>
              </a:rPr>
              <a:t>during</a:t>
            </a:r>
            <a:r>
              <a:rPr kumimoji="0" sz="1800" b="0" i="0" u="none" strike="noStrike" kern="1200" cap="none" spc="-120"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the  </a:t>
            </a:r>
            <a:r>
              <a:rPr kumimoji="0" sz="1800" b="0" i="0" u="none" strike="noStrike" kern="1200" cap="none" spc="0" normalizeH="0" baseline="0" noProof="0" dirty="0">
                <a:ln>
                  <a:noFill/>
                </a:ln>
                <a:solidFill>
                  <a:prstClr val="black"/>
                </a:solidFill>
                <a:effectLst/>
                <a:uLnTx/>
                <a:uFillTx/>
                <a:latin typeface="Lucida Sans"/>
                <a:ea typeface="+mn-ea"/>
                <a:cs typeface="Lucida Sans"/>
              </a:rPr>
              <a:t>execution </a:t>
            </a:r>
            <a:r>
              <a:rPr kumimoji="0" sz="1800" b="0" i="0" u="none" strike="noStrike" kern="1200" cap="none" spc="-5" normalizeH="0" baseline="0" noProof="0" dirty="0">
                <a:ln>
                  <a:noFill/>
                </a:ln>
                <a:solidFill>
                  <a:prstClr val="black"/>
                </a:solidFill>
                <a:effectLst/>
                <a:uLnTx/>
                <a:uFillTx/>
                <a:latin typeface="Lucida Sans"/>
                <a:ea typeface="+mn-ea"/>
                <a:cs typeface="Lucida Sans"/>
              </a:rPr>
              <a:t>of </a:t>
            </a:r>
            <a:r>
              <a:rPr kumimoji="0" sz="1800" b="0" i="0" u="none" strike="noStrike" kern="1200" cap="none" spc="0" normalizeH="0" baseline="0" noProof="0" dirty="0">
                <a:ln>
                  <a:noFill/>
                </a:ln>
                <a:solidFill>
                  <a:prstClr val="black"/>
                </a:solidFill>
                <a:effectLst/>
                <a:uLnTx/>
                <a:uFillTx/>
                <a:latin typeface="Lucida Sans"/>
                <a:ea typeface="+mn-ea"/>
                <a:cs typeface="Lucida Sans"/>
              </a:rPr>
              <a:t>a</a:t>
            </a:r>
            <a:r>
              <a:rPr kumimoji="0" sz="1800" b="0" i="0" u="none" strike="noStrike" kern="1200" cap="none" spc="-3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program</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148590" lvl="0" indent="-228600" algn="l" defTabSz="914400" rtl="0" eaLnBrk="1" fontAlgn="auto" latinLnBrk="0" hangingPunct="1">
              <a:lnSpc>
                <a:spcPct val="90100"/>
              </a:lnSpc>
              <a:spcBef>
                <a:spcPts val="969"/>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try…catch…finally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keywords </a:t>
            </a:r>
            <a:r>
              <a:rPr kumimoji="0" sz="1800" b="0" i="0" u="none" strike="noStrike" kern="1200" cap="none" spc="5" normalizeH="0" baseline="0" noProof="0" dirty="0">
                <a:ln>
                  <a:noFill/>
                </a:ln>
                <a:solidFill>
                  <a:prstClr val="black"/>
                </a:solidFill>
                <a:effectLst/>
                <a:uLnTx/>
                <a:uFillTx/>
                <a:latin typeface="Lucida Sans"/>
                <a:ea typeface="+mn-ea"/>
                <a:cs typeface="Lucida Sans"/>
              </a:rPr>
              <a:t>are </a:t>
            </a:r>
            <a:r>
              <a:rPr kumimoji="0" sz="1800" b="0" i="0" u="none" strike="noStrike" kern="1200" cap="none" spc="-5" normalizeH="0" baseline="0" noProof="0" dirty="0">
                <a:ln>
                  <a:noFill/>
                </a:ln>
                <a:solidFill>
                  <a:prstClr val="black"/>
                </a:solidFill>
                <a:effectLst/>
                <a:uLnTx/>
                <a:uFillTx/>
                <a:latin typeface="Lucida Sans"/>
                <a:ea typeface="+mn-ea"/>
                <a:cs typeface="Lucida Sans"/>
              </a:rPr>
              <a:t>used </a:t>
            </a:r>
            <a:r>
              <a:rPr kumimoji="0" sz="1800" b="0" i="0" u="none" strike="noStrike" kern="1200" cap="none" spc="5" normalizeH="0" baseline="0" noProof="0" dirty="0">
                <a:ln>
                  <a:noFill/>
                </a:ln>
                <a:solidFill>
                  <a:prstClr val="black"/>
                </a:solidFill>
                <a:effectLst/>
                <a:uLnTx/>
                <a:uFillTx/>
                <a:latin typeface="Lucida Sans"/>
                <a:ea typeface="+mn-ea"/>
                <a:cs typeface="Lucida Sans"/>
              </a:rPr>
              <a:t>to  </a:t>
            </a:r>
            <a:r>
              <a:rPr kumimoji="0" sz="1800" b="0" i="0" u="none" strike="noStrike" kern="1200" cap="none" spc="0" normalizeH="0" baseline="0" noProof="0" dirty="0">
                <a:ln>
                  <a:noFill/>
                </a:ln>
                <a:solidFill>
                  <a:prstClr val="black"/>
                </a:solidFill>
                <a:effectLst/>
                <a:uLnTx/>
                <a:uFillTx/>
                <a:latin typeface="Lucida Sans"/>
                <a:ea typeface="+mn-ea"/>
                <a:cs typeface="Lucida Sans"/>
              </a:rPr>
              <a:t>capture an exception and handle it  appropriately</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finally </a:t>
            </a:r>
            <a:r>
              <a:rPr kumimoji="0" sz="1800" b="0" i="0" u="none" strike="noStrike" kern="1200" cap="none" spc="-5" normalizeH="0" baseline="0" noProof="0" dirty="0">
                <a:ln>
                  <a:noFill/>
                </a:ln>
                <a:solidFill>
                  <a:prstClr val="black"/>
                </a:solidFill>
                <a:effectLst/>
                <a:uLnTx/>
                <a:uFillTx/>
                <a:latin typeface="Lucida Sans"/>
                <a:ea typeface="+mn-ea"/>
                <a:cs typeface="Lucida Sans"/>
              </a:rPr>
              <a:t>block </a:t>
            </a:r>
            <a:r>
              <a:rPr kumimoji="0" sz="1800" b="0" i="0" u="none" strike="noStrike" kern="1200" cap="none" spc="0" normalizeH="0" baseline="0" noProof="0" dirty="0">
                <a:ln>
                  <a:noFill/>
                </a:ln>
                <a:solidFill>
                  <a:prstClr val="black"/>
                </a:solidFill>
                <a:effectLst/>
                <a:uLnTx/>
                <a:uFillTx/>
                <a:latin typeface="Lucida Sans"/>
                <a:ea typeface="+mn-ea"/>
                <a:cs typeface="Lucida Sans"/>
              </a:rPr>
              <a:t>is always</a:t>
            </a:r>
            <a:r>
              <a:rPr kumimoji="0" sz="1800" b="0" i="0" u="none" strike="noStrike" kern="1200" cap="none" spc="10"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executed</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95"/>
              </a:spcBef>
              <a:spcAft>
                <a:spcPts val="0"/>
              </a:spcAft>
              <a:buClrTx/>
              <a:buSzTx/>
              <a:buFont typeface="Arial"/>
              <a:buChar char="•"/>
              <a:tabLst>
                <a:tab pos="240665" algn="l"/>
                <a:tab pos="241300" algn="l"/>
              </a:tabLst>
              <a:defRPr/>
            </a:pPr>
            <a:r>
              <a:rPr kumimoji="0" sz="1800" b="1" i="1" u="none" strike="noStrike" kern="1200" cap="none" spc="-10" normalizeH="0" baseline="0" noProof="0" dirty="0">
                <a:ln>
                  <a:noFill/>
                </a:ln>
                <a:solidFill>
                  <a:prstClr val="black"/>
                </a:solidFill>
                <a:effectLst/>
                <a:uLnTx/>
                <a:uFillTx/>
                <a:latin typeface="Lucida Sans"/>
                <a:ea typeface="+mn-ea"/>
                <a:cs typeface="Lucida Sans"/>
              </a:rPr>
              <a:t>finally </a:t>
            </a:r>
            <a:r>
              <a:rPr kumimoji="0" sz="1800" b="0" i="0" u="none" strike="noStrike" kern="1200" cap="none" spc="0" normalizeH="0" baseline="0" noProof="0" dirty="0">
                <a:ln>
                  <a:noFill/>
                </a:ln>
                <a:solidFill>
                  <a:prstClr val="black"/>
                </a:solidFill>
                <a:effectLst/>
                <a:uLnTx/>
                <a:uFillTx/>
                <a:latin typeface="Lucida Sans"/>
                <a:ea typeface="+mn-ea"/>
                <a:cs typeface="Lucida Sans"/>
              </a:rPr>
              <a:t>is</a:t>
            </a:r>
            <a:r>
              <a:rPr kumimoji="0" sz="1800" b="0" i="0" u="none" strike="noStrike" kern="1200" cap="none" spc="25" normalizeH="0" baseline="0" noProof="0" dirty="0">
                <a:ln>
                  <a:noFill/>
                </a:ln>
                <a:solidFill>
                  <a:prstClr val="black"/>
                </a:solidFill>
                <a:effectLst/>
                <a:uLnTx/>
                <a:uFillTx/>
                <a:latin typeface="Lucida Sans"/>
                <a:ea typeface="+mn-ea"/>
                <a:cs typeface="Lucida Sans"/>
              </a:rPr>
              <a:t> </a:t>
            </a:r>
            <a:r>
              <a:rPr kumimoji="0" sz="1800" b="0" i="0" u="none" strike="noStrike" kern="1200" cap="none" spc="0" normalizeH="0" baseline="0" noProof="0" dirty="0">
                <a:ln>
                  <a:noFill/>
                </a:ln>
                <a:solidFill>
                  <a:prstClr val="black"/>
                </a:solidFill>
                <a:effectLst/>
                <a:uLnTx/>
                <a:uFillTx/>
                <a:latin typeface="Lucida Sans"/>
                <a:ea typeface="+mn-ea"/>
                <a:cs typeface="Lucida Sans"/>
              </a:rPr>
              <a:t>optional</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a:p>
            <a:pPr marL="241300" marR="0" lvl="0" indent="-228600" algn="l" defTabSz="914400" rtl="0" eaLnBrk="1" fontAlgn="auto" latinLnBrk="0" hangingPunct="1">
              <a:lnSpc>
                <a:spcPct val="100000"/>
              </a:lnSpc>
              <a:spcBef>
                <a:spcPts val="780"/>
              </a:spcBef>
              <a:spcAft>
                <a:spcPts val="0"/>
              </a:spcAft>
              <a:buClrTx/>
              <a:buSzTx/>
              <a:buFont typeface="Arial"/>
              <a:buChar char="•"/>
              <a:tabLst>
                <a:tab pos="240665" algn="l"/>
                <a:tab pos="241300" algn="l"/>
              </a:tabLst>
              <a:defRPr/>
            </a:pPr>
            <a:r>
              <a:rPr kumimoji="0" sz="1800" b="1" i="1" u="none" strike="noStrike" kern="1200" cap="none" spc="-15" normalizeH="0" baseline="0" noProof="0" dirty="0">
                <a:ln>
                  <a:noFill/>
                </a:ln>
                <a:solidFill>
                  <a:prstClr val="black"/>
                </a:solidFill>
                <a:effectLst/>
                <a:uLnTx/>
                <a:uFillTx/>
                <a:latin typeface="Lucida Sans"/>
                <a:ea typeface="+mn-ea"/>
                <a:cs typeface="Lucida Sans"/>
              </a:rPr>
              <a:t>throw </a:t>
            </a:r>
            <a:r>
              <a:rPr kumimoji="0" sz="1800" b="0" i="0" u="none" strike="noStrike" kern="1200" cap="none" spc="-5" normalizeH="0" baseline="0" noProof="0" dirty="0">
                <a:ln>
                  <a:noFill/>
                </a:ln>
                <a:solidFill>
                  <a:prstClr val="black"/>
                </a:solidFill>
                <a:effectLst/>
                <a:uLnTx/>
                <a:uFillTx/>
                <a:latin typeface="Lucida Sans"/>
                <a:ea typeface="+mn-ea"/>
                <a:cs typeface="Lucida Sans"/>
              </a:rPr>
              <a:t>keyword </a:t>
            </a:r>
            <a:r>
              <a:rPr kumimoji="0" sz="1800" b="0" i="0" u="none" strike="noStrike" kern="1200" cap="none" spc="0" normalizeH="0" baseline="0" noProof="0" dirty="0">
                <a:ln>
                  <a:noFill/>
                </a:ln>
                <a:solidFill>
                  <a:prstClr val="black"/>
                </a:solidFill>
                <a:effectLst/>
                <a:uLnTx/>
                <a:uFillTx/>
                <a:latin typeface="Lucida Sans"/>
                <a:ea typeface="+mn-ea"/>
                <a:cs typeface="Lucida Sans"/>
              </a:rPr>
              <a:t>“throws” </a:t>
            </a:r>
            <a:r>
              <a:rPr kumimoji="0" sz="1800" b="0" i="0" u="none" strike="noStrike" kern="1200" cap="none" spc="5" normalizeH="0" baseline="0" noProof="0" dirty="0">
                <a:ln>
                  <a:noFill/>
                </a:ln>
                <a:solidFill>
                  <a:prstClr val="black"/>
                </a:solidFill>
                <a:effectLst/>
                <a:uLnTx/>
                <a:uFillTx/>
                <a:latin typeface="Lucida Sans"/>
                <a:ea typeface="+mn-ea"/>
                <a:cs typeface="Lucida Sans"/>
              </a:rPr>
              <a:t>an</a:t>
            </a:r>
            <a:r>
              <a:rPr kumimoji="0" sz="1800" b="0" i="0" u="none" strike="noStrike" kern="1200" cap="none" spc="-15" normalizeH="0" baseline="0" noProof="0" dirty="0">
                <a:ln>
                  <a:noFill/>
                </a:ln>
                <a:solidFill>
                  <a:prstClr val="black"/>
                </a:solidFill>
                <a:effectLst/>
                <a:uLnTx/>
                <a:uFillTx/>
                <a:latin typeface="Lucida Sans"/>
                <a:ea typeface="+mn-ea"/>
                <a:cs typeface="Lucida Sans"/>
              </a:rPr>
              <a:t> </a:t>
            </a:r>
            <a:r>
              <a:rPr kumimoji="0" sz="1800" b="0" i="0" u="none" strike="noStrike" kern="1200" cap="none" spc="-5" normalizeH="0" baseline="0" noProof="0" dirty="0">
                <a:ln>
                  <a:noFill/>
                </a:ln>
                <a:solidFill>
                  <a:prstClr val="black"/>
                </a:solidFill>
                <a:effectLst/>
                <a:uLnTx/>
                <a:uFillTx/>
                <a:latin typeface="Lucida Sans"/>
                <a:ea typeface="+mn-ea"/>
                <a:cs typeface="Lucida Sans"/>
              </a:rPr>
              <a:t>exception</a:t>
            </a:r>
            <a:endParaRPr kumimoji="0" sz="1800" b="0" i="0" u="none" strike="noStrike" kern="1200" cap="none" spc="0" normalizeH="0" baseline="0" noProof="0">
              <a:ln>
                <a:noFill/>
              </a:ln>
              <a:solidFill>
                <a:prstClr val="black"/>
              </a:solidFill>
              <a:effectLst/>
              <a:uLnTx/>
              <a:uFillTx/>
              <a:latin typeface="Lucida Sans"/>
              <a:ea typeface="+mn-ea"/>
              <a:cs typeface="Lucida Sans"/>
            </a:endParaRPr>
          </a:p>
        </p:txBody>
      </p:sp>
      <p:sp>
        <p:nvSpPr>
          <p:cNvPr id="4" name="object 4"/>
          <p:cNvSpPr txBox="1"/>
          <p:nvPr/>
        </p:nvSpPr>
        <p:spPr>
          <a:xfrm>
            <a:off x="6175628" y="1491132"/>
            <a:ext cx="359410" cy="717550"/>
          </a:xfrm>
          <a:prstGeom prst="rect">
            <a:avLst/>
          </a:prstGeom>
        </p:spPr>
        <p:txBody>
          <a:bodyPr vert="horz" wrap="square" lIns="0" tIns="114935" rIns="0" bIns="0" rtlCol="0">
            <a:spAutoFit/>
          </a:bodyPr>
          <a:lstStyle/>
          <a:p>
            <a:pPr marL="12700" marR="0" lvl="0" indent="0" algn="l" defTabSz="914400" rtl="0" eaLnBrk="1" fontAlgn="auto" latinLnBrk="0" hangingPunct="1">
              <a:lnSpc>
                <a:spcPct val="100000"/>
              </a:lnSpc>
              <a:spcBef>
                <a:spcPts val="905"/>
              </a:spcBef>
              <a:spcAft>
                <a:spcPts val="0"/>
              </a:spcAft>
              <a:buClrTx/>
              <a:buSzTx/>
              <a:buFontTx/>
              <a:buNone/>
              <a:tabLst/>
              <a:defRPr/>
            </a:pPr>
            <a:r>
              <a:rPr kumimoji="0" sz="1600" b="0" i="0" u="none" strike="noStrike" kern="1200" cap="none" spc="-10" normalizeH="0" baseline="0" noProof="0" dirty="0">
                <a:ln>
                  <a:noFill/>
                </a:ln>
                <a:solidFill>
                  <a:srgbClr val="0000FF"/>
                </a:solidFill>
                <a:effectLst/>
                <a:uLnTx/>
                <a:uFillTx/>
                <a:latin typeface="Consolas"/>
                <a:ea typeface="+mn-ea"/>
                <a:cs typeface="Consolas"/>
              </a:rPr>
              <a:t>try</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80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a:spLocks noGrp="1"/>
          </p:cNvSpPr>
          <p:nvPr>
            <p:ph sz="half" idx="3"/>
          </p:nvPr>
        </p:nvSpPr>
        <p:spPr>
          <a:prstGeom prst="rect">
            <a:avLst/>
          </a:prstGeom>
        </p:spPr>
        <p:txBody>
          <a:bodyPr vert="horz" wrap="square" lIns="0" tIns="116839" rIns="0" bIns="0" rtlCol="0">
            <a:spAutoFit/>
          </a:bodyPr>
          <a:lstStyle/>
          <a:p>
            <a:pPr marL="457200">
              <a:lnSpc>
                <a:spcPct val="100000"/>
              </a:lnSpc>
              <a:spcBef>
                <a:spcPts val="919"/>
              </a:spcBef>
            </a:pPr>
            <a:r>
              <a:rPr spc="-5" dirty="0">
                <a:solidFill>
                  <a:srgbClr val="0000FF"/>
                </a:solidFill>
              </a:rPr>
              <a:t>var </a:t>
            </a:r>
            <a:r>
              <a:rPr spc="-5" dirty="0"/>
              <a:t>zero =</a:t>
            </a:r>
            <a:r>
              <a:rPr spc="-40" dirty="0"/>
              <a:t> </a:t>
            </a:r>
            <a:r>
              <a:rPr spc="-10" dirty="0"/>
              <a:t>0;</a:t>
            </a:r>
          </a:p>
          <a:p>
            <a:pPr marL="457200">
              <a:lnSpc>
                <a:spcPct val="100000"/>
              </a:lnSpc>
              <a:spcBef>
                <a:spcPts val="819"/>
              </a:spcBef>
            </a:pPr>
            <a:r>
              <a:rPr spc="-10" dirty="0">
                <a:solidFill>
                  <a:srgbClr val="0000FF"/>
                </a:solidFill>
              </a:rPr>
              <a:t>var </a:t>
            </a:r>
            <a:r>
              <a:rPr spc="-5" dirty="0"/>
              <a:t>result = 10 /</a:t>
            </a:r>
            <a:r>
              <a:rPr spc="-45" dirty="0"/>
              <a:t> </a:t>
            </a:r>
            <a:r>
              <a:rPr spc="-5" dirty="0"/>
              <a:t>zero;</a:t>
            </a:r>
          </a:p>
          <a:p>
            <a:pPr marL="12700">
              <a:lnSpc>
                <a:spcPct val="100000"/>
              </a:lnSpc>
              <a:spcBef>
                <a:spcPts val="805"/>
              </a:spcBef>
            </a:pPr>
            <a:r>
              <a:rPr spc="-5" dirty="0"/>
              <a:t>}</a:t>
            </a:r>
          </a:p>
          <a:p>
            <a:pPr marL="12700">
              <a:lnSpc>
                <a:spcPct val="100000"/>
              </a:lnSpc>
              <a:spcBef>
                <a:spcPts val="805"/>
              </a:spcBef>
            </a:pPr>
            <a:r>
              <a:rPr spc="-10" dirty="0">
                <a:solidFill>
                  <a:srgbClr val="0000FF"/>
                </a:solidFill>
              </a:rPr>
              <a:t>catch </a:t>
            </a:r>
            <a:r>
              <a:rPr spc="-10" dirty="0"/>
              <a:t>(Exception ex)</a:t>
            </a:r>
          </a:p>
          <a:p>
            <a:pPr marL="12700">
              <a:lnSpc>
                <a:spcPct val="100000"/>
              </a:lnSpc>
              <a:spcBef>
                <a:spcPts val="815"/>
              </a:spcBef>
            </a:pPr>
            <a:r>
              <a:rPr spc="-5" dirty="0"/>
              <a:t>{</a:t>
            </a:r>
          </a:p>
          <a:p>
            <a:pPr marL="457200">
              <a:lnSpc>
                <a:spcPct val="100000"/>
              </a:lnSpc>
              <a:spcBef>
                <a:spcPts val="805"/>
              </a:spcBef>
            </a:pPr>
            <a:r>
              <a:rPr spc="-10" dirty="0"/>
              <a:t>Console.WriteLine(</a:t>
            </a:r>
            <a:r>
              <a:rPr spc="-10" dirty="0">
                <a:solidFill>
                  <a:srgbClr val="A21515"/>
                </a:solidFill>
              </a:rPr>
              <a:t>“Cannot </a:t>
            </a:r>
            <a:r>
              <a:rPr spc="-5" dirty="0">
                <a:solidFill>
                  <a:srgbClr val="A21515"/>
                </a:solidFill>
              </a:rPr>
              <a:t>divide by </a:t>
            </a:r>
            <a:r>
              <a:rPr spc="-10" dirty="0">
                <a:solidFill>
                  <a:srgbClr val="A21515"/>
                </a:solidFill>
              </a:rPr>
              <a:t>zero!"</a:t>
            </a:r>
            <a:r>
              <a:rPr spc="-10" dirty="0"/>
              <a:t>);</a:t>
            </a:r>
          </a:p>
          <a:p>
            <a:pPr marL="12700">
              <a:lnSpc>
                <a:spcPct val="100000"/>
              </a:lnSpc>
              <a:spcBef>
                <a:spcPts val="805"/>
              </a:spcBef>
            </a:pPr>
            <a:r>
              <a:rPr spc="-5" dirty="0"/>
              <a:t>}</a:t>
            </a:r>
          </a:p>
          <a:p>
            <a:pPr marL="12700">
              <a:lnSpc>
                <a:spcPct val="100000"/>
              </a:lnSpc>
              <a:spcBef>
                <a:spcPts val="815"/>
              </a:spcBef>
            </a:pPr>
            <a:r>
              <a:rPr spc="-10" dirty="0">
                <a:solidFill>
                  <a:srgbClr val="0000FF"/>
                </a:solidFill>
              </a:rPr>
              <a:t>finally</a:t>
            </a:r>
          </a:p>
          <a:p>
            <a:pPr marL="12700">
              <a:lnSpc>
                <a:spcPct val="100000"/>
              </a:lnSpc>
              <a:spcBef>
                <a:spcPts val="805"/>
              </a:spcBef>
            </a:pPr>
            <a:r>
              <a:rPr spc="-5" dirty="0"/>
              <a:t>{</a:t>
            </a:r>
          </a:p>
          <a:p>
            <a:pPr marL="457200">
              <a:lnSpc>
                <a:spcPct val="100000"/>
              </a:lnSpc>
              <a:spcBef>
                <a:spcPts val="805"/>
              </a:spcBef>
            </a:pPr>
            <a:r>
              <a:rPr spc="-10" dirty="0"/>
              <a:t>Console.WriteLine(</a:t>
            </a:r>
            <a:r>
              <a:rPr spc="-10" dirty="0">
                <a:solidFill>
                  <a:srgbClr val="A21515"/>
                </a:solidFill>
              </a:rPr>
              <a:t>"finally"</a:t>
            </a:r>
            <a:r>
              <a:rPr spc="-10" dirty="0"/>
              <a:t>);</a:t>
            </a:r>
          </a:p>
          <a:p>
            <a:pPr marL="12700">
              <a:lnSpc>
                <a:spcPct val="100000"/>
              </a:lnSpc>
              <a:spcBef>
                <a:spcPts val="830"/>
              </a:spcBef>
            </a:pPr>
            <a:r>
              <a:rPr spc="-5"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a:t>
            </a:r>
            <a:r>
              <a:rPr lang="en-US" sz="1200" u="sng" dirty="0">
                <a:solidFill>
                  <a:srgbClr val="512BD4"/>
                </a:solidFill>
              </a:rPr>
              <a:t>5</a:t>
            </a:r>
            <a:r>
              <a:rPr lang="en-US" sz="1200" dirty="0">
                <a:solidFill>
                  <a:srgbClr val="999999"/>
                </a:solidFill>
              </a:rPr>
              <a:t>.</a:t>
            </a:r>
            <a:endParaRPr lang="en-US" sz="1200" dirty="0"/>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0750" y="1091270"/>
            <a:ext cx="7107936" cy="3352800"/>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endParaRPr lang="en-US"/>
            </a:p>
          </p:txBody>
        </p:sp>
      </p:grpSp>
      <p:sp>
        <p:nvSpPr>
          <p:cNvPr id="28" name="Rectangle 27">
            <a:extLst>
              <a:ext uri="{FF2B5EF4-FFF2-40B4-BE49-F238E27FC236}">
                <a16:creationId xmlns:a16="http://schemas.microsoft.com/office/drawing/2014/main" id="{783E54E9-C2CB-4BAE-A56D-FE93658BC768}"/>
              </a:ext>
            </a:extLst>
          </p:cNvPr>
          <p:cNvSpPr/>
          <p:nvPr/>
        </p:nvSpPr>
        <p:spPr>
          <a:xfrm>
            <a:off x="2706866" y="3860813"/>
            <a:ext cx="1912395" cy="338554"/>
          </a:xfrm>
          <a:prstGeom prst="rect">
            <a:avLst/>
          </a:prstGeom>
        </p:spPr>
        <p:txBody>
          <a:bodyPr wrap="square">
            <a:spAutoFit/>
          </a:bodyPr>
          <a:lstStyle/>
          <a:p>
            <a:pPr algn="ctr"/>
            <a:r>
              <a:rPr lang="en-US" sz="1600" dirty="0">
                <a:solidFill>
                  <a:schemeClr val="accent5">
                    <a:lumMod val="75000"/>
                  </a:schemeClr>
                </a:solidFill>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626" y="3860813"/>
            <a:ext cx="1912395" cy="338554"/>
          </a:xfrm>
          <a:prstGeom prst="rect">
            <a:avLst/>
          </a:prstGeom>
        </p:spPr>
        <p:txBody>
          <a:bodyPr wrap="square">
            <a:spAutoFit/>
          </a:bodyPr>
          <a:lstStyle/>
          <a:p>
            <a:pPr algn="ctr"/>
            <a:r>
              <a:rPr lang="en-US" sz="1600" dirty="0">
                <a:solidFill>
                  <a:schemeClr val="accent5">
                    <a:lumMod val="75000"/>
                  </a:schemeClr>
                </a:solidFill>
              </a:rPr>
              <a:t>.NET Core</a:t>
            </a:r>
          </a:p>
        </p:txBody>
      </p:sp>
      <p:sp>
        <p:nvSpPr>
          <p:cNvPr id="30" name="Rectangle 29">
            <a:extLst>
              <a:ext uri="{FF2B5EF4-FFF2-40B4-BE49-F238E27FC236}">
                <a16:creationId xmlns:a16="http://schemas.microsoft.com/office/drawing/2014/main" id="{7060EEB8-3EF0-44F4-A03D-278BDC0CA73C}"/>
              </a:ext>
            </a:extLst>
          </p:cNvPr>
          <p:cNvSpPr/>
          <p:nvPr/>
        </p:nvSpPr>
        <p:spPr>
          <a:xfrm>
            <a:off x="7617434" y="3860813"/>
            <a:ext cx="1912395" cy="338554"/>
          </a:xfrm>
          <a:prstGeom prst="rect">
            <a:avLst/>
          </a:prstGeom>
        </p:spPr>
        <p:txBody>
          <a:bodyPr wrap="square">
            <a:spAutoFit/>
          </a:bodyPr>
          <a:lstStyle/>
          <a:p>
            <a:pPr algn="ctr"/>
            <a:r>
              <a:rPr lang="en-US" sz="1600" dirty="0">
                <a:solidFill>
                  <a:schemeClr val="accent5">
                    <a:lumMod val="75000"/>
                  </a:schemeClr>
                </a:solidFill>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243" y="2674728"/>
            <a:ext cx="1914941" cy="676857"/>
            <a:chOff x="5054243" y="2674728"/>
            <a:chExt cx="1914941" cy="676857"/>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23220"/>
            </a:xfrm>
            <a:prstGeom prst="rect">
              <a:avLst/>
            </a:prstGeom>
          </p:spPr>
          <p:txBody>
            <a:bodyPr wrap="square">
              <a:spAutoFit/>
            </a:bodyPr>
            <a:lstStyle/>
            <a:p>
              <a:pPr algn="ctr"/>
              <a:r>
                <a:rPr lang="en-US" sz="2800" b="1" dirty="0">
                  <a:solidFill>
                    <a:schemeClr val="accent5">
                      <a:lumMod val="75000"/>
                    </a:schemeClr>
                  </a:solidFill>
                </a:rPr>
                <a:t>2.22M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1822" y="3025114"/>
            <a:ext cx="1925783" cy="550718"/>
            <a:chOff x="5042781" y="2763711"/>
            <a:chExt cx="1925783" cy="550718"/>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0.73M</a:t>
              </a:r>
              <a:endParaRPr lang="en-US" sz="2800" b="1" dirty="0">
                <a:solidFill>
                  <a:schemeClr val="accent5">
                    <a:lumMod val="75000"/>
                  </a:schemeClr>
                </a:solidFill>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334" y="3002480"/>
            <a:ext cx="1925783" cy="550718"/>
            <a:chOff x="5042781" y="2763711"/>
            <a:chExt cx="1925783" cy="550718"/>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0.53M</a:t>
              </a:r>
              <a:endParaRPr lang="en-US" sz="2800" b="1" dirty="0">
                <a:solidFill>
                  <a:schemeClr val="accent5">
                    <a:lumMod val="75000"/>
                  </a:schemeClr>
                </a:solidFill>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normAutofit fontScale="90000"/>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err="1">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03" y="365124"/>
            <a:ext cx="3145267" cy="5784663"/>
          </a:xfrm>
        </p:spPr>
        <p:txBody>
          <a:bodyPr>
            <a:normAutofit/>
          </a:bodyPr>
          <a:lstStyle/>
          <a:p>
            <a:r>
              <a:rPr lang="en-US" sz="3600" dirty="0">
                <a:latin typeface="Segoe UI Light" panose="020B0502040204020203" pitchFamily="34" charset="0"/>
                <a:cs typeface="Segoe UI Light" panose="020B0502040204020203" pitchFamily="34" charset="0"/>
              </a:rPr>
              <a:t>.NET named Top 30 Highest Velocity OSS Projects</a:t>
            </a:r>
          </a:p>
        </p:txBody>
      </p:sp>
      <p:pic>
        <p:nvPicPr>
          <p:cNvPr id="4" name="Picture 3"/>
          <p:cNvPicPr>
            <a:picLocks noChangeAspect="1"/>
          </p:cNvPicPr>
          <p:nvPr/>
        </p:nvPicPr>
        <p:blipFill>
          <a:blip r:embed="rId3"/>
          <a:stretch>
            <a:fillRect/>
          </a:stretch>
        </p:blipFill>
        <p:spPr>
          <a:xfrm>
            <a:off x="3543300" y="0"/>
            <a:ext cx="8648700" cy="6667500"/>
          </a:xfrm>
          <a:prstGeom prst="rect">
            <a:avLst/>
          </a:prstGeom>
        </p:spPr>
      </p:pic>
      <p:sp>
        <p:nvSpPr>
          <p:cNvPr id="5" name="Rectangle 4"/>
          <p:cNvSpPr/>
          <p:nvPr/>
        </p:nvSpPr>
        <p:spPr>
          <a:xfrm>
            <a:off x="158003" y="6396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16" y="5682041"/>
            <a:ext cx="2581275"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p:cNvSpPr/>
          <p:nvPr/>
        </p:nvSpPr>
        <p:spPr>
          <a:xfrm rot="10800000">
            <a:off x="7867650" y="2319709"/>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theme/theme1.xml><?xml version="1.0" encoding="utf-8"?>
<a:theme xmlns:a="http://schemas.openxmlformats.org/drawingml/2006/main" name="Office Theme">
  <a:themeElements>
    <a:clrScheme name="CodeHub">
      <a:dk1>
        <a:srgbClr val="C74A34"/>
      </a:dk1>
      <a:lt1>
        <a:sysClr val="window" lastClr="FFFFFF"/>
      </a:lt1>
      <a:dk2>
        <a:srgbClr val="000000"/>
      </a:dk2>
      <a:lt2>
        <a:srgbClr val="BFBFBF"/>
      </a:lt2>
      <a:accent1>
        <a:srgbClr val="F15B40"/>
      </a:accent1>
      <a:accent2>
        <a:srgbClr val="F15B40"/>
      </a:accent2>
      <a:accent3>
        <a:srgbClr val="F15B40"/>
      </a:accent3>
      <a:accent4>
        <a:srgbClr val="F15B40"/>
      </a:accent4>
      <a:accent5>
        <a:srgbClr val="F15B40"/>
      </a:accent5>
      <a:accent6>
        <a:srgbClr val="F15B40"/>
      </a:accent6>
      <a:hlink>
        <a:srgbClr val="F15B40"/>
      </a:hlink>
      <a:folHlink>
        <a:srgbClr val="F15B40"/>
      </a:folHlink>
    </a:clrScheme>
    <a:fontScheme name="CodeHub">
      <a:majorFont>
        <a:latin typeface="Lucida Sans "/>
        <a:ea typeface=""/>
        <a:cs typeface=""/>
      </a:majorFont>
      <a:minorFont>
        <a:latin typeface="Lucida Sans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EBEBE"/>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3357</Words>
  <Application>Microsoft Office PowerPoint</Application>
  <PresentationFormat>Ευρεία οθόνη</PresentationFormat>
  <Paragraphs>458</Paragraphs>
  <Slides>45</Slides>
  <Notes>7</Notes>
  <HiddenSlides>0</HiddenSlides>
  <MMClips>0</MMClips>
  <ScaleCrop>false</ScaleCrop>
  <HeadingPairs>
    <vt:vector size="4" baseType="variant">
      <vt:variant>
        <vt:lpstr>Θέμα</vt:lpstr>
      </vt:variant>
      <vt:variant>
        <vt:i4>2</vt:i4>
      </vt:variant>
      <vt:variant>
        <vt:lpstr>Τίτλοι διαφανειών</vt:lpstr>
      </vt:variant>
      <vt:variant>
        <vt:i4>45</vt:i4>
      </vt:variant>
    </vt:vector>
  </HeadingPairs>
  <TitlesOfParts>
    <vt:vector size="47" baseType="lpstr">
      <vt:lpstr>Office Theme</vt:lpstr>
      <vt:lpstr>1_Office Theme</vt:lpstr>
      <vt:lpstr>Παρουσίαση του PowerPoint</vt:lpstr>
      <vt:lpstr>Παρουσίαση του PowerPoint</vt:lpstr>
      <vt:lpstr>Παρουσίαση του PowerPoint</vt:lpstr>
      <vt:lpstr>Παρουσίαση του PowerPoint</vt:lpstr>
      <vt:lpstr>.NET is Fast. Really Fast!</vt:lpstr>
      <vt:lpstr>.NET is the platform of choice for the top 100K websites</vt:lpstr>
      <vt:lpstr>Παρουσίαση του PowerPoint</vt:lpstr>
      <vt:lpstr>.NET named Top 30 Highest Velocity OSS Projects</vt:lpstr>
      <vt:lpstr>Παρουσίαση του PowerPoint</vt:lpstr>
      <vt:lpstr>Παρουσίαση του PowerPoint</vt:lpstr>
      <vt:lpstr>C# Genealogy</vt:lpstr>
      <vt:lpstr>CLR</vt:lpstr>
      <vt:lpstr>C# application building blocks</vt:lpstr>
      <vt:lpstr>Namespaces</vt:lpstr>
      <vt:lpstr>Παρουσίαση του PowerPoint</vt:lpstr>
      <vt:lpstr>Types</vt:lpstr>
      <vt:lpstr>Type casting</vt:lpstr>
      <vt:lpstr>Selection statements</vt:lpstr>
      <vt:lpstr>Cm to Inches</vt:lpstr>
      <vt:lpstr>Iteration statements</vt:lpstr>
      <vt:lpstr>Rock, Paper, Scissors</vt:lpstr>
      <vt:lpstr>List&lt;T&gt;</vt:lpstr>
      <vt:lpstr>Dictionary&lt;TKey, TValue&gt;</vt:lpstr>
      <vt:lpstr>Linq</vt:lpstr>
      <vt:lpstr>Lambda expression</vt:lpstr>
      <vt:lpstr>Object Oriented Programming Principles</vt:lpstr>
      <vt:lpstr>Class</vt:lpstr>
      <vt:lpstr>Class</vt:lpstr>
      <vt:lpstr>Class members - Fields</vt:lpstr>
      <vt:lpstr>Class members - Constants</vt:lpstr>
      <vt:lpstr>Class members - Properties</vt:lpstr>
      <vt:lpstr>Class members - Methods</vt:lpstr>
      <vt:lpstr>Class members - Instance constructors</vt:lpstr>
      <vt:lpstr>static class</vt:lpstr>
      <vt:lpstr>Method overloading</vt:lpstr>
      <vt:lpstr>Access Modifiers</vt:lpstr>
      <vt:lpstr>Fahrenheit to Celcius</vt:lpstr>
      <vt:lpstr>OOP - Inheritance</vt:lpstr>
      <vt:lpstr>OOP - Inheritance</vt:lpstr>
      <vt:lpstr>OOP - Inheritance</vt:lpstr>
      <vt:lpstr>OOP – Abstraction</vt:lpstr>
      <vt:lpstr>OOP - Encapsulation</vt:lpstr>
      <vt:lpstr>OOP - Polymorphism</vt:lpstr>
      <vt:lpstr>Inteface</vt:lpstr>
      <vt:lpstr>Exception handling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Stratos Kourtzanidis</dc:creator>
  <cp:lastModifiedBy>Stratos Kourtzanidis</cp:lastModifiedBy>
  <cp:revision>14</cp:revision>
  <dcterms:created xsi:type="dcterms:W3CDTF">2019-03-29T18:17:27Z</dcterms:created>
  <dcterms:modified xsi:type="dcterms:W3CDTF">2019-03-30T07:11:53Z</dcterms:modified>
</cp:coreProperties>
</file>